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71" r:id="rId13"/>
    <p:sldId id="272" r:id="rId14"/>
    <p:sldId id="273" r:id="rId15"/>
    <p:sldId id="274" r:id="rId16"/>
    <p:sldId id="275" r:id="rId17"/>
    <p:sldId id="276" r:id="rId18"/>
    <p:sldId id="277" r:id="rId19"/>
    <p:sldId id="278" r:id="rId20"/>
    <p:sldId id="279" r:id="rId21"/>
    <p:sldId id="280" r:id="rId22"/>
    <p:sldId id="281" r:id="rId23"/>
    <p:sldId id="283" r:id="rId24"/>
    <p:sldId id="285"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jit Dalui" initials="AD" lastIdx="1" clrIdx="0">
    <p:extLst>
      <p:ext uri="{19B8F6BF-5375-455C-9EA6-DF929625EA0E}">
        <p15:presenceInfo xmlns:p15="http://schemas.microsoft.com/office/powerpoint/2012/main" userId="10a9f4fd47c2be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7" d="100"/>
          <a:sy n="77" d="100"/>
        </p:scale>
        <p:origin x="23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15F9F-6115-4F4B-8024-3253351F4A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6D9361-396C-4D7E-8DF1-0692B87F66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4BA273-6F1B-4D7E-AC5F-68C874E74A9B}"/>
              </a:ext>
            </a:extLst>
          </p:cNvPr>
          <p:cNvSpPr>
            <a:spLocks noGrp="1"/>
          </p:cNvSpPr>
          <p:nvPr>
            <p:ph type="dt" sz="half" idx="10"/>
          </p:nvPr>
        </p:nvSpPr>
        <p:spPr/>
        <p:txBody>
          <a:bodyPr/>
          <a:lstStyle/>
          <a:p>
            <a:fld id="{9E08D291-325D-45EF-84E8-1EFD50095A6F}" type="datetimeFigureOut">
              <a:rPr lang="en-IN" smtClean="0"/>
              <a:t>20-02-2021</a:t>
            </a:fld>
            <a:endParaRPr lang="en-IN"/>
          </a:p>
        </p:txBody>
      </p:sp>
      <p:sp>
        <p:nvSpPr>
          <p:cNvPr id="5" name="Footer Placeholder 4">
            <a:extLst>
              <a:ext uri="{FF2B5EF4-FFF2-40B4-BE49-F238E27FC236}">
                <a16:creationId xmlns:a16="http://schemas.microsoft.com/office/drawing/2014/main" id="{DBF67C48-F2CB-4137-85CD-DAE9F8F14F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9AD890-6325-4FDB-B24D-6D2A9EA93C96}"/>
              </a:ext>
            </a:extLst>
          </p:cNvPr>
          <p:cNvSpPr>
            <a:spLocks noGrp="1"/>
          </p:cNvSpPr>
          <p:nvPr>
            <p:ph type="sldNum" sz="quarter" idx="12"/>
          </p:nvPr>
        </p:nvSpPr>
        <p:spPr/>
        <p:txBody>
          <a:bodyPr/>
          <a:lstStyle/>
          <a:p>
            <a:fld id="{570A5EBA-A271-4F2A-9FBA-EB4F2BC1AA01}" type="slidenum">
              <a:rPr lang="en-IN" smtClean="0"/>
              <a:t>‹#›</a:t>
            </a:fld>
            <a:endParaRPr lang="en-IN"/>
          </a:p>
        </p:txBody>
      </p:sp>
    </p:spTree>
    <p:extLst>
      <p:ext uri="{BB962C8B-B14F-4D97-AF65-F5344CB8AC3E}">
        <p14:creationId xmlns:p14="http://schemas.microsoft.com/office/powerpoint/2010/main" val="282799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AD7A-364B-4FC4-8427-D211D253C91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427CEF-4F01-433C-B80B-367FB7E2A2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447EEC-78E2-4C1E-8D13-18826D722694}"/>
              </a:ext>
            </a:extLst>
          </p:cNvPr>
          <p:cNvSpPr>
            <a:spLocks noGrp="1"/>
          </p:cNvSpPr>
          <p:nvPr>
            <p:ph type="dt" sz="half" idx="10"/>
          </p:nvPr>
        </p:nvSpPr>
        <p:spPr/>
        <p:txBody>
          <a:bodyPr/>
          <a:lstStyle/>
          <a:p>
            <a:fld id="{9E08D291-325D-45EF-84E8-1EFD50095A6F}" type="datetimeFigureOut">
              <a:rPr lang="en-IN" smtClean="0"/>
              <a:t>20-02-2021</a:t>
            </a:fld>
            <a:endParaRPr lang="en-IN"/>
          </a:p>
        </p:txBody>
      </p:sp>
      <p:sp>
        <p:nvSpPr>
          <p:cNvPr id="5" name="Footer Placeholder 4">
            <a:extLst>
              <a:ext uri="{FF2B5EF4-FFF2-40B4-BE49-F238E27FC236}">
                <a16:creationId xmlns:a16="http://schemas.microsoft.com/office/drawing/2014/main" id="{E2CDDFEE-87CC-4AF1-B9BB-D840062D15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1C62E1-A812-4B57-836F-BBA7E331C8CA}"/>
              </a:ext>
            </a:extLst>
          </p:cNvPr>
          <p:cNvSpPr>
            <a:spLocks noGrp="1"/>
          </p:cNvSpPr>
          <p:nvPr>
            <p:ph type="sldNum" sz="quarter" idx="12"/>
          </p:nvPr>
        </p:nvSpPr>
        <p:spPr/>
        <p:txBody>
          <a:bodyPr/>
          <a:lstStyle/>
          <a:p>
            <a:fld id="{570A5EBA-A271-4F2A-9FBA-EB4F2BC1AA01}" type="slidenum">
              <a:rPr lang="en-IN" smtClean="0"/>
              <a:t>‹#›</a:t>
            </a:fld>
            <a:endParaRPr lang="en-IN"/>
          </a:p>
        </p:txBody>
      </p:sp>
    </p:spTree>
    <p:extLst>
      <p:ext uri="{BB962C8B-B14F-4D97-AF65-F5344CB8AC3E}">
        <p14:creationId xmlns:p14="http://schemas.microsoft.com/office/powerpoint/2010/main" val="331591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27B70D-15DD-4881-A5C5-38A828F5B6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25F8FC-A188-4C1B-95E1-5D3045FC80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D8F76A-B484-4E1C-BA9A-B9B5A54E8422}"/>
              </a:ext>
            </a:extLst>
          </p:cNvPr>
          <p:cNvSpPr>
            <a:spLocks noGrp="1"/>
          </p:cNvSpPr>
          <p:nvPr>
            <p:ph type="dt" sz="half" idx="10"/>
          </p:nvPr>
        </p:nvSpPr>
        <p:spPr/>
        <p:txBody>
          <a:bodyPr/>
          <a:lstStyle/>
          <a:p>
            <a:fld id="{9E08D291-325D-45EF-84E8-1EFD50095A6F}" type="datetimeFigureOut">
              <a:rPr lang="en-IN" smtClean="0"/>
              <a:t>20-02-2021</a:t>
            </a:fld>
            <a:endParaRPr lang="en-IN"/>
          </a:p>
        </p:txBody>
      </p:sp>
      <p:sp>
        <p:nvSpPr>
          <p:cNvPr id="5" name="Footer Placeholder 4">
            <a:extLst>
              <a:ext uri="{FF2B5EF4-FFF2-40B4-BE49-F238E27FC236}">
                <a16:creationId xmlns:a16="http://schemas.microsoft.com/office/drawing/2014/main" id="{E54C5D8E-9BC9-420C-ADD7-7B32BA3F3E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133B69-2815-41A6-B37B-D3874246BE63}"/>
              </a:ext>
            </a:extLst>
          </p:cNvPr>
          <p:cNvSpPr>
            <a:spLocks noGrp="1"/>
          </p:cNvSpPr>
          <p:nvPr>
            <p:ph type="sldNum" sz="quarter" idx="12"/>
          </p:nvPr>
        </p:nvSpPr>
        <p:spPr/>
        <p:txBody>
          <a:bodyPr/>
          <a:lstStyle/>
          <a:p>
            <a:fld id="{570A5EBA-A271-4F2A-9FBA-EB4F2BC1AA01}" type="slidenum">
              <a:rPr lang="en-IN" smtClean="0"/>
              <a:t>‹#›</a:t>
            </a:fld>
            <a:endParaRPr lang="en-IN"/>
          </a:p>
        </p:txBody>
      </p:sp>
    </p:spTree>
    <p:extLst>
      <p:ext uri="{BB962C8B-B14F-4D97-AF65-F5344CB8AC3E}">
        <p14:creationId xmlns:p14="http://schemas.microsoft.com/office/powerpoint/2010/main" val="3733772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8099-28A3-4D80-83A5-966CE2B261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4735AC-023A-46E1-9FE5-41D5E97E14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96829D-54F8-4490-9C5D-BCDE3CECEF28}"/>
              </a:ext>
            </a:extLst>
          </p:cNvPr>
          <p:cNvSpPr>
            <a:spLocks noGrp="1"/>
          </p:cNvSpPr>
          <p:nvPr>
            <p:ph type="dt" sz="half" idx="10"/>
          </p:nvPr>
        </p:nvSpPr>
        <p:spPr/>
        <p:txBody>
          <a:bodyPr/>
          <a:lstStyle/>
          <a:p>
            <a:fld id="{9E08D291-325D-45EF-84E8-1EFD50095A6F}" type="datetimeFigureOut">
              <a:rPr lang="en-IN" smtClean="0"/>
              <a:t>20-02-2021</a:t>
            </a:fld>
            <a:endParaRPr lang="en-IN"/>
          </a:p>
        </p:txBody>
      </p:sp>
      <p:sp>
        <p:nvSpPr>
          <p:cNvPr id="5" name="Footer Placeholder 4">
            <a:extLst>
              <a:ext uri="{FF2B5EF4-FFF2-40B4-BE49-F238E27FC236}">
                <a16:creationId xmlns:a16="http://schemas.microsoft.com/office/drawing/2014/main" id="{8C6A542D-97D6-418A-B492-ECA43C81BC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12928D-051C-4A19-BF7A-9F70B17023AE}"/>
              </a:ext>
            </a:extLst>
          </p:cNvPr>
          <p:cNvSpPr>
            <a:spLocks noGrp="1"/>
          </p:cNvSpPr>
          <p:nvPr>
            <p:ph type="sldNum" sz="quarter" idx="12"/>
          </p:nvPr>
        </p:nvSpPr>
        <p:spPr/>
        <p:txBody>
          <a:bodyPr/>
          <a:lstStyle/>
          <a:p>
            <a:fld id="{570A5EBA-A271-4F2A-9FBA-EB4F2BC1AA01}" type="slidenum">
              <a:rPr lang="en-IN" smtClean="0"/>
              <a:t>‹#›</a:t>
            </a:fld>
            <a:endParaRPr lang="en-IN"/>
          </a:p>
        </p:txBody>
      </p:sp>
    </p:spTree>
    <p:extLst>
      <p:ext uri="{BB962C8B-B14F-4D97-AF65-F5344CB8AC3E}">
        <p14:creationId xmlns:p14="http://schemas.microsoft.com/office/powerpoint/2010/main" val="2042965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0C51E-B2E8-49EA-B339-1FAE85A683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AF4BDC-F225-47CE-BAF2-3477034760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97E95A-E080-4CD0-B01F-796CC8337BE5}"/>
              </a:ext>
            </a:extLst>
          </p:cNvPr>
          <p:cNvSpPr>
            <a:spLocks noGrp="1"/>
          </p:cNvSpPr>
          <p:nvPr>
            <p:ph type="dt" sz="half" idx="10"/>
          </p:nvPr>
        </p:nvSpPr>
        <p:spPr/>
        <p:txBody>
          <a:bodyPr/>
          <a:lstStyle/>
          <a:p>
            <a:fld id="{9E08D291-325D-45EF-84E8-1EFD50095A6F}" type="datetimeFigureOut">
              <a:rPr lang="en-IN" smtClean="0"/>
              <a:t>20-02-2021</a:t>
            </a:fld>
            <a:endParaRPr lang="en-IN"/>
          </a:p>
        </p:txBody>
      </p:sp>
      <p:sp>
        <p:nvSpPr>
          <p:cNvPr id="5" name="Footer Placeholder 4">
            <a:extLst>
              <a:ext uri="{FF2B5EF4-FFF2-40B4-BE49-F238E27FC236}">
                <a16:creationId xmlns:a16="http://schemas.microsoft.com/office/drawing/2014/main" id="{7F488E25-FBC6-4F64-B542-865992FC69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538641-D39F-49D6-9531-ACA3AAAE51D8}"/>
              </a:ext>
            </a:extLst>
          </p:cNvPr>
          <p:cNvSpPr>
            <a:spLocks noGrp="1"/>
          </p:cNvSpPr>
          <p:nvPr>
            <p:ph type="sldNum" sz="quarter" idx="12"/>
          </p:nvPr>
        </p:nvSpPr>
        <p:spPr/>
        <p:txBody>
          <a:bodyPr/>
          <a:lstStyle/>
          <a:p>
            <a:fld id="{570A5EBA-A271-4F2A-9FBA-EB4F2BC1AA01}" type="slidenum">
              <a:rPr lang="en-IN" smtClean="0"/>
              <a:t>‹#›</a:t>
            </a:fld>
            <a:endParaRPr lang="en-IN"/>
          </a:p>
        </p:txBody>
      </p:sp>
    </p:spTree>
    <p:extLst>
      <p:ext uri="{BB962C8B-B14F-4D97-AF65-F5344CB8AC3E}">
        <p14:creationId xmlns:p14="http://schemas.microsoft.com/office/powerpoint/2010/main" val="2384359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B3B40-997F-4F62-820D-3687917E039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44374F-ABD7-4B4D-9BA3-6324CD9961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C779D20-4734-4D28-B7C4-A54EF889DC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E8A19C2-1ECF-41D2-B5F9-4F3C0C002BE1}"/>
              </a:ext>
            </a:extLst>
          </p:cNvPr>
          <p:cNvSpPr>
            <a:spLocks noGrp="1"/>
          </p:cNvSpPr>
          <p:nvPr>
            <p:ph type="dt" sz="half" idx="10"/>
          </p:nvPr>
        </p:nvSpPr>
        <p:spPr/>
        <p:txBody>
          <a:bodyPr/>
          <a:lstStyle/>
          <a:p>
            <a:fld id="{9E08D291-325D-45EF-84E8-1EFD50095A6F}" type="datetimeFigureOut">
              <a:rPr lang="en-IN" smtClean="0"/>
              <a:t>20-02-2021</a:t>
            </a:fld>
            <a:endParaRPr lang="en-IN"/>
          </a:p>
        </p:txBody>
      </p:sp>
      <p:sp>
        <p:nvSpPr>
          <p:cNvPr id="6" name="Footer Placeholder 5">
            <a:extLst>
              <a:ext uri="{FF2B5EF4-FFF2-40B4-BE49-F238E27FC236}">
                <a16:creationId xmlns:a16="http://schemas.microsoft.com/office/drawing/2014/main" id="{97EED27D-F3C1-449A-A989-B88F2218EA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5DF144-9AD5-4EDA-8577-E5A28C1D44E6}"/>
              </a:ext>
            </a:extLst>
          </p:cNvPr>
          <p:cNvSpPr>
            <a:spLocks noGrp="1"/>
          </p:cNvSpPr>
          <p:nvPr>
            <p:ph type="sldNum" sz="quarter" idx="12"/>
          </p:nvPr>
        </p:nvSpPr>
        <p:spPr/>
        <p:txBody>
          <a:bodyPr/>
          <a:lstStyle/>
          <a:p>
            <a:fld id="{570A5EBA-A271-4F2A-9FBA-EB4F2BC1AA01}" type="slidenum">
              <a:rPr lang="en-IN" smtClean="0"/>
              <a:t>‹#›</a:t>
            </a:fld>
            <a:endParaRPr lang="en-IN"/>
          </a:p>
        </p:txBody>
      </p:sp>
    </p:spTree>
    <p:extLst>
      <p:ext uri="{BB962C8B-B14F-4D97-AF65-F5344CB8AC3E}">
        <p14:creationId xmlns:p14="http://schemas.microsoft.com/office/powerpoint/2010/main" val="951687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DDB4-5DF1-4364-85D1-348F4E6A10A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B28A16-E0DE-49A5-8D10-4D77D1BB65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4AF29-C4AC-42DC-8E59-F225343550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3E70DE3-4F34-4405-92B7-771AB59E58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3F770D-48A4-48CD-ADFC-2E8C9E9328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D5DB55-30CC-495F-86E5-342DD219A82B}"/>
              </a:ext>
            </a:extLst>
          </p:cNvPr>
          <p:cNvSpPr>
            <a:spLocks noGrp="1"/>
          </p:cNvSpPr>
          <p:nvPr>
            <p:ph type="dt" sz="half" idx="10"/>
          </p:nvPr>
        </p:nvSpPr>
        <p:spPr/>
        <p:txBody>
          <a:bodyPr/>
          <a:lstStyle/>
          <a:p>
            <a:fld id="{9E08D291-325D-45EF-84E8-1EFD50095A6F}" type="datetimeFigureOut">
              <a:rPr lang="en-IN" smtClean="0"/>
              <a:t>20-02-2021</a:t>
            </a:fld>
            <a:endParaRPr lang="en-IN"/>
          </a:p>
        </p:txBody>
      </p:sp>
      <p:sp>
        <p:nvSpPr>
          <p:cNvPr id="8" name="Footer Placeholder 7">
            <a:extLst>
              <a:ext uri="{FF2B5EF4-FFF2-40B4-BE49-F238E27FC236}">
                <a16:creationId xmlns:a16="http://schemas.microsoft.com/office/drawing/2014/main" id="{A9179458-3101-444E-8905-18357D1899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31897AB-8321-4F16-8339-F18BF35E514C}"/>
              </a:ext>
            </a:extLst>
          </p:cNvPr>
          <p:cNvSpPr>
            <a:spLocks noGrp="1"/>
          </p:cNvSpPr>
          <p:nvPr>
            <p:ph type="sldNum" sz="quarter" idx="12"/>
          </p:nvPr>
        </p:nvSpPr>
        <p:spPr/>
        <p:txBody>
          <a:bodyPr/>
          <a:lstStyle/>
          <a:p>
            <a:fld id="{570A5EBA-A271-4F2A-9FBA-EB4F2BC1AA01}" type="slidenum">
              <a:rPr lang="en-IN" smtClean="0"/>
              <a:t>‹#›</a:t>
            </a:fld>
            <a:endParaRPr lang="en-IN"/>
          </a:p>
        </p:txBody>
      </p:sp>
    </p:spTree>
    <p:extLst>
      <p:ext uri="{BB962C8B-B14F-4D97-AF65-F5344CB8AC3E}">
        <p14:creationId xmlns:p14="http://schemas.microsoft.com/office/powerpoint/2010/main" val="1663221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B86D-3753-4590-A530-C4A7D3EA7E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23C372-84E0-4215-8D95-95E8E6A4B9BE}"/>
              </a:ext>
            </a:extLst>
          </p:cNvPr>
          <p:cNvSpPr>
            <a:spLocks noGrp="1"/>
          </p:cNvSpPr>
          <p:nvPr>
            <p:ph type="dt" sz="half" idx="10"/>
          </p:nvPr>
        </p:nvSpPr>
        <p:spPr/>
        <p:txBody>
          <a:bodyPr/>
          <a:lstStyle/>
          <a:p>
            <a:fld id="{9E08D291-325D-45EF-84E8-1EFD50095A6F}" type="datetimeFigureOut">
              <a:rPr lang="en-IN" smtClean="0"/>
              <a:t>20-02-2021</a:t>
            </a:fld>
            <a:endParaRPr lang="en-IN"/>
          </a:p>
        </p:txBody>
      </p:sp>
      <p:sp>
        <p:nvSpPr>
          <p:cNvPr id="4" name="Footer Placeholder 3">
            <a:extLst>
              <a:ext uri="{FF2B5EF4-FFF2-40B4-BE49-F238E27FC236}">
                <a16:creationId xmlns:a16="http://schemas.microsoft.com/office/drawing/2014/main" id="{80D60224-CF6D-402A-82C7-B4443E122F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4F283CE-A791-4104-85FC-6A033043C6BC}"/>
              </a:ext>
            </a:extLst>
          </p:cNvPr>
          <p:cNvSpPr>
            <a:spLocks noGrp="1"/>
          </p:cNvSpPr>
          <p:nvPr>
            <p:ph type="sldNum" sz="quarter" idx="12"/>
          </p:nvPr>
        </p:nvSpPr>
        <p:spPr/>
        <p:txBody>
          <a:bodyPr/>
          <a:lstStyle/>
          <a:p>
            <a:fld id="{570A5EBA-A271-4F2A-9FBA-EB4F2BC1AA01}" type="slidenum">
              <a:rPr lang="en-IN" smtClean="0"/>
              <a:t>‹#›</a:t>
            </a:fld>
            <a:endParaRPr lang="en-IN"/>
          </a:p>
        </p:txBody>
      </p:sp>
    </p:spTree>
    <p:extLst>
      <p:ext uri="{BB962C8B-B14F-4D97-AF65-F5344CB8AC3E}">
        <p14:creationId xmlns:p14="http://schemas.microsoft.com/office/powerpoint/2010/main" val="426522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B55410-93CD-4953-ACB2-C0A69AF01809}"/>
              </a:ext>
            </a:extLst>
          </p:cNvPr>
          <p:cNvSpPr>
            <a:spLocks noGrp="1"/>
          </p:cNvSpPr>
          <p:nvPr>
            <p:ph type="dt" sz="half" idx="10"/>
          </p:nvPr>
        </p:nvSpPr>
        <p:spPr/>
        <p:txBody>
          <a:bodyPr/>
          <a:lstStyle/>
          <a:p>
            <a:fld id="{9E08D291-325D-45EF-84E8-1EFD50095A6F}" type="datetimeFigureOut">
              <a:rPr lang="en-IN" smtClean="0"/>
              <a:t>20-02-2021</a:t>
            </a:fld>
            <a:endParaRPr lang="en-IN"/>
          </a:p>
        </p:txBody>
      </p:sp>
      <p:sp>
        <p:nvSpPr>
          <p:cNvPr id="3" name="Footer Placeholder 2">
            <a:extLst>
              <a:ext uri="{FF2B5EF4-FFF2-40B4-BE49-F238E27FC236}">
                <a16:creationId xmlns:a16="http://schemas.microsoft.com/office/drawing/2014/main" id="{81543D4B-1C77-4E8B-ADE2-DA0FFBB62C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D285A94-0E85-42AA-BB2E-2326FD8EC9D0}"/>
              </a:ext>
            </a:extLst>
          </p:cNvPr>
          <p:cNvSpPr>
            <a:spLocks noGrp="1"/>
          </p:cNvSpPr>
          <p:nvPr>
            <p:ph type="sldNum" sz="quarter" idx="12"/>
          </p:nvPr>
        </p:nvSpPr>
        <p:spPr/>
        <p:txBody>
          <a:bodyPr/>
          <a:lstStyle/>
          <a:p>
            <a:fld id="{570A5EBA-A271-4F2A-9FBA-EB4F2BC1AA01}" type="slidenum">
              <a:rPr lang="en-IN" smtClean="0"/>
              <a:t>‹#›</a:t>
            </a:fld>
            <a:endParaRPr lang="en-IN"/>
          </a:p>
        </p:txBody>
      </p:sp>
    </p:spTree>
    <p:extLst>
      <p:ext uri="{BB962C8B-B14F-4D97-AF65-F5344CB8AC3E}">
        <p14:creationId xmlns:p14="http://schemas.microsoft.com/office/powerpoint/2010/main" val="2140575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5D0D8-E2D1-49E8-9FD9-7784FF96CD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3EE591-BBED-40C1-B080-E1D60726D7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F49ECCC-29F4-466B-A7D2-9473D4B6D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E37E11-582F-4417-85C6-3B1FDFBE79F3}"/>
              </a:ext>
            </a:extLst>
          </p:cNvPr>
          <p:cNvSpPr>
            <a:spLocks noGrp="1"/>
          </p:cNvSpPr>
          <p:nvPr>
            <p:ph type="dt" sz="half" idx="10"/>
          </p:nvPr>
        </p:nvSpPr>
        <p:spPr/>
        <p:txBody>
          <a:bodyPr/>
          <a:lstStyle/>
          <a:p>
            <a:fld id="{9E08D291-325D-45EF-84E8-1EFD50095A6F}" type="datetimeFigureOut">
              <a:rPr lang="en-IN" smtClean="0"/>
              <a:t>20-02-2021</a:t>
            </a:fld>
            <a:endParaRPr lang="en-IN"/>
          </a:p>
        </p:txBody>
      </p:sp>
      <p:sp>
        <p:nvSpPr>
          <p:cNvPr id="6" name="Footer Placeholder 5">
            <a:extLst>
              <a:ext uri="{FF2B5EF4-FFF2-40B4-BE49-F238E27FC236}">
                <a16:creationId xmlns:a16="http://schemas.microsoft.com/office/drawing/2014/main" id="{EE847255-7C09-476E-A966-A43B0BFD14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1AFF8B-467E-4FDC-9F75-F5918210D321}"/>
              </a:ext>
            </a:extLst>
          </p:cNvPr>
          <p:cNvSpPr>
            <a:spLocks noGrp="1"/>
          </p:cNvSpPr>
          <p:nvPr>
            <p:ph type="sldNum" sz="quarter" idx="12"/>
          </p:nvPr>
        </p:nvSpPr>
        <p:spPr/>
        <p:txBody>
          <a:bodyPr/>
          <a:lstStyle/>
          <a:p>
            <a:fld id="{570A5EBA-A271-4F2A-9FBA-EB4F2BC1AA01}" type="slidenum">
              <a:rPr lang="en-IN" smtClean="0"/>
              <a:t>‹#›</a:t>
            </a:fld>
            <a:endParaRPr lang="en-IN"/>
          </a:p>
        </p:txBody>
      </p:sp>
    </p:spTree>
    <p:extLst>
      <p:ext uri="{BB962C8B-B14F-4D97-AF65-F5344CB8AC3E}">
        <p14:creationId xmlns:p14="http://schemas.microsoft.com/office/powerpoint/2010/main" val="2285444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0C7C8-1EA7-4562-9003-0C9E679C6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57A728-3974-48BB-8D75-EE52C03C64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A25908B-B606-4229-BDC5-D2D73D2E35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E910B3-EB0A-40A6-B53A-2B64BBDD5790}"/>
              </a:ext>
            </a:extLst>
          </p:cNvPr>
          <p:cNvSpPr>
            <a:spLocks noGrp="1"/>
          </p:cNvSpPr>
          <p:nvPr>
            <p:ph type="dt" sz="half" idx="10"/>
          </p:nvPr>
        </p:nvSpPr>
        <p:spPr/>
        <p:txBody>
          <a:bodyPr/>
          <a:lstStyle/>
          <a:p>
            <a:fld id="{9E08D291-325D-45EF-84E8-1EFD50095A6F}" type="datetimeFigureOut">
              <a:rPr lang="en-IN" smtClean="0"/>
              <a:t>20-02-2021</a:t>
            </a:fld>
            <a:endParaRPr lang="en-IN"/>
          </a:p>
        </p:txBody>
      </p:sp>
      <p:sp>
        <p:nvSpPr>
          <p:cNvPr id="6" name="Footer Placeholder 5">
            <a:extLst>
              <a:ext uri="{FF2B5EF4-FFF2-40B4-BE49-F238E27FC236}">
                <a16:creationId xmlns:a16="http://schemas.microsoft.com/office/drawing/2014/main" id="{D8B55CB2-7973-4876-8F9E-356F0A212B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FBEDDB-6D6A-497E-8DF7-01E0E7EA733A}"/>
              </a:ext>
            </a:extLst>
          </p:cNvPr>
          <p:cNvSpPr>
            <a:spLocks noGrp="1"/>
          </p:cNvSpPr>
          <p:nvPr>
            <p:ph type="sldNum" sz="quarter" idx="12"/>
          </p:nvPr>
        </p:nvSpPr>
        <p:spPr/>
        <p:txBody>
          <a:bodyPr/>
          <a:lstStyle/>
          <a:p>
            <a:fld id="{570A5EBA-A271-4F2A-9FBA-EB4F2BC1AA01}" type="slidenum">
              <a:rPr lang="en-IN" smtClean="0"/>
              <a:t>‹#›</a:t>
            </a:fld>
            <a:endParaRPr lang="en-IN"/>
          </a:p>
        </p:txBody>
      </p:sp>
    </p:spTree>
    <p:extLst>
      <p:ext uri="{BB962C8B-B14F-4D97-AF65-F5344CB8AC3E}">
        <p14:creationId xmlns:p14="http://schemas.microsoft.com/office/powerpoint/2010/main" val="789493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F21CB-320F-4A0E-A233-58F8ABB042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2393A0-BD4C-432E-B716-B0A4BA58C2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3A4A6A-B08E-4235-B374-AE4FC76A6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8D291-325D-45EF-84E8-1EFD50095A6F}" type="datetimeFigureOut">
              <a:rPr lang="en-IN" smtClean="0"/>
              <a:t>20-02-2021</a:t>
            </a:fld>
            <a:endParaRPr lang="en-IN"/>
          </a:p>
        </p:txBody>
      </p:sp>
      <p:sp>
        <p:nvSpPr>
          <p:cNvPr id="5" name="Footer Placeholder 4">
            <a:extLst>
              <a:ext uri="{FF2B5EF4-FFF2-40B4-BE49-F238E27FC236}">
                <a16:creationId xmlns:a16="http://schemas.microsoft.com/office/drawing/2014/main" id="{F71C7F76-669B-42B5-BC73-D88DB84D26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672FEF3-C11F-4AFB-9406-45D870C71D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0A5EBA-A271-4F2A-9FBA-EB4F2BC1AA01}" type="slidenum">
              <a:rPr lang="en-IN" smtClean="0"/>
              <a:t>‹#›</a:t>
            </a:fld>
            <a:endParaRPr lang="en-IN"/>
          </a:p>
        </p:txBody>
      </p:sp>
    </p:spTree>
    <p:extLst>
      <p:ext uri="{BB962C8B-B14F-4D97-AF65-F5344CB8AC3E}">
        <p14:creationId xmlns:p14="http://schemas.microsoft.com/office/powerpoint/2010/main" val="955320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fif"/><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fif"/><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fif"/><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f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Night_vision" TargetMode="External"/><Relationship Id="rId2" Type="http://schemas.openxmlformats.org/officeDocument/2006/relationships/hyperlink" Target="https://www.geeksforgeeks.org/night-vision-technology/#:~:text=Night%20vision%20technology%20works%20in,light%20and%20then%20amplify%20it" TargetMode="External"/><Relationship Id="rId1" Type="http://schemas.openxmlformats.org/officeDocument/2006/relationships/slideLayout" Target="../slideLayouts/slideLayout2.xml"/><Relationship Id="rId6" Type="http://schemas.openxmlformats.org/officeDocument/2006/relationships/hyperlink" Target="https://www.asc.ohio-state.edu/perry.6/p596_au99/Samples/shortmed/johnmedium/index.html" TargetMode="External"/><Relationship Id="rId5" Type="http://schemas.openxmlformats.org/officeDocument/2006/relationships/hyperlink" Target="https://whatis.techtarget.com/definition/night-vision" TargetMode="External"/><Relationship Id="rId4" Type="http://schemas.openxmlformats.org/officeDocument/2006/relationships/hyperlink" Target="https://www.dhs.gov/sites/default/files/publications/NV-Tech-HB_1013-508.pdf"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9718FB3-7F87-4EB7-A26E-8CFC2359ADB5}"/>
              </a:ext>
            </a:extLst>
          </p:cNvPr>
          <p:cNvSpPr/>
          <p:nvPr/>
        </p:nvSpPr>
        <p:spPr>
          <a:xfrm>
            <a:off x="1853738" y="82983"/>
            <a:ext cx="9144000" cy="2375100"/>
          </a:xfrm>
          <a:custGeom>
            <a:avLst/>
            <a:gdLst>
              <a:gd name="connsiteX0" fmla="*/ 0 w 9144000"/>
              <a:gd name="connsiteY0" fmla="*/ 0 h 2375100"/>
              <a:gd name="connsiteX1" fmla="*/ 9144000 w 9144000"/>
              <a:gd name="connsiteY1" fmla="*/ 0 h 2375100"/>
              <a:gd name="connsiteX2" fmla="*/ 9144000 w 9144000"/>
              <a:gd name="connsiteY2" fmla="*/ 2375100 h 2375100"/>
              <a:gd name="connsiteX3" fmla="*/ 0 w 9144000"/>
              <a:gd name="connsiteY3" fmla="*/ 2375100 h 2375100"/>
              <a:gd name="connsiteX4" fmla="*/ 0 w 9144000"/>
              <a:gd name="connsiteY4" fmla="*/ 0 h 237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2375100">
                <a:moveTo>
                  <a:pt x="0" y="0"/>
                </a:moveTo>
                <a:lnTo>
                  <a:pt x="9144000" y="0"/>
                </a:lnTo>
                <a:lnTo>
                  <a:pt x="9144000" y="2375100"/>
                </a:lnTo>
                <a:lnTo>
                  <a:pt x="0" y="2375100"/>
                </a:lnTo>
                <a:lnTo>
                  <a:pt x="0" y="0"/>
                </a:lnTo>
                <a:close/>
              </a:path>
            </a:pathLst>
          </a:cu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r>
              <a:rPr lang="en-IN" sz="5800" kern="1200" dirty="0">
                <a:latin typeface="Arial Black" panose="020B0A04020102020204" pitchFamily="34" charset="0"/>
              </a:rPr>
              <a:t>NIGHT VISION        </a:t>
            </a:r>
            <a:r>
              <a:rPr lang="en-IN" sz="5800" u="none" kern="1200" dirty="0">
                <a:latin typeface="Arial Black" panose="020B0A04020102020204" pitchFamily="34" charset="0"/>
              </a:rPr>
              <a:t>TECHNOLOGY</a:t>
            </a:r>
          </a:p>
        </p:txBody>
      </p:sp>
      <p:sp>
        <p:nvSpPr>
          <p:cNvPr id="3" name="Subtitle 2">
            <a:extLst>
              <a:ext uri="{FF2B5EF4-FFF2-40B4-BE49-F238E27FC236}">
                <a16:creationId xmlns:a16="http://schemas.microsoft.com/office/drawing/2014/main" id="{873E9A58-D6BC-4132-8D44-82495D3CEEE1}"/>
              </a:ext>
            </a:extLst>
          </p:cNvPr>
          <p:cNvSpPr>
            <a:spLocks noGrp="1"/>
          </p:cNvSpPr>
          <p:nvPr>
            <p:ph type="subTitle" idx="1"/>
          </p:nvPr>
        </p:nvSpPr>
        <p:spPr>
          <a:xfrm>
            <a:off x="7597833" y="5877684"/>
            <a:ext cx="4438996" cy="822374"/>
          </a:xfrm>
        </p:spPr>
        <p:txBody>
          <a:bodyPr>
            <a:normAutofit/>
          </a:bodyPr>
          <a:lstStyle/>
          <a:p>
            <a:r>
              <a:rPr lang="en-IN" sz="3200" dirty="0">
                <a:solidFill>
                  <a:schemeClr val="bg1"/>
                </a:solidFill>
                <a:latin typeface="Arial Black" panose="020B0A04020102020204" pitchFamily="34" charset="0"/>
              </a:rPr>
              <a:t>By ARIJIT DALUI</a:t>
            </a:r>
          </a:p>
        </p:txBody>
      </p:sp>
      <p:sp>
        <p:nvSpPr>
          <p:cNvPr id="6" name="TextBox 5">
            <a:extLst>
              <a:ext uri="{FF2B5EF4-FFF2-40B4-BE49-F238E27FC236}">
                <a16:creationId xmlns:a16="http://schemas.microsoft.com/office/drawing/2014/main" id="{31B9B79A-FAAA-4B86-8A88-7EC920607985}"/>
              </a:ext>
            </a:extLst>
          </p:cNvPr>
          <p:cNvSpPr txBox="1"/>
          <p:nvPr/>
        </p:nvSpPr>
        <p:spPr>
          <a:xfrm>
            <a:off x="2668385" y="4846320"/>
            <a:ext cx="8088285" cy="461665"/>
          </a:xfrm>
          <a:prstGeom prst="rect">
            <a:avLst/>
          </a:prstGeom>
          <a:noFill/>
        </p:spPr>
        <p:txBody>
          <a:bodyPr wrap="square" rtlCol="0">
            <a:spAutoFit/>
          </a:bodyPr>
          <a:lstStyle/>
          <a:p>
            <a:r>
              <a:rPr lang="en-IN" sz="2400" dirty="0">
                <a:solidFill>
                  <a:schemeClr val="bg1"/>
                </a:solidFill>
                <a:latin typeface="Arial Black" panose="020B0A04020102020204" pitchFamily="34" charset="0"/>
              </a:rPr>
              <a:t>  </a:t>
            </a:r>
          </a:p>
        </p:txBody>
      </p:sp>
    </p:spTree>
    <p:extLst>
      <p:ext uri="{BB962C8B-B14F-4D97-AF65-F5344CB8AC3E}">
        <p14:creationId xmlns:p14="http://schemas.microsoft.com/office/powerpoint/2010/main" val="3140218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8B87-B0DC-4F3F-B978-4656CA3FDD2F}"/>
              </a:ext>
            </a:extLst>
          </p:cNvPr>
          <p:cNvSpPr>
            <a:spLocks noGrp="1"/>
          </p:cNvSpPr>
          <p:nvPr>
            <p:ph type="title"/>
          </p:nvPr>
        </p:nvSpPr>
        <p:spPr/>
        <p:txBody>
          <a:bodyPr/>
          <a:lstStyle/>
          <a:p>
            <a:r>
              <a:rPr lang="en-IN" dirty="0">
                <a:latin typeface="Arial Black" panose="020B0A04020102020204" pitchFamily="34" charset="0"/>
              </a:rPr>
              <a:t>CONTD….</a:t>
            </a:r>
          </a:p>
        </p:txBody>
      </p:sp>
      <p:pic>
        <p:nvPicPr>
          <p:cNvPr id="4" name="Content Placeholder 3">
            <a:extLst>
              <a:ext uri="{FF2B5EF4-FFF2-40B4-BE49-F238E27FC236}">
                <a16:creationId xmlns:a16="http://schemas.microsoft.com/office/drawing/2014/main" id="{15BAB01F-CD55-4088-9CD1-2B72396D948E}"/>
              </a:ext>
            </a:extLst>
          </p:cNvPr>
          <p:cNvPicPr>
            <a:picLocks noGrp="1" noChangeAspect="1"/>
          </p:cNvPicPr>
          <p:nvPr>
            <p:ph idx="1"/>
          </p:nvPr>
        </p:nvPicPr>
        <p:blipFill>
          <a:blip r:embed="rId2"/>
          <a:stretch>
            <a:fillRect/>
          </a:stretch>
        </p:blipFill>
        <p:spPr>
          <a:xfrm>
            <a:off x="318499" y="1496852"/>
            <a:ext cx="11035301" cy="4667250"/>
          </a:xfrm>
          <a:prstGeom prst="rect">
            <a:avLst/>
          </a:prstGeom>
        </p:spPr>
      </p:pic>
      <p:sp>
        <p:nvSpPr>
          <p:cNvPr id="5" name="TextBox 4">
            <a:extLst>
              <a:ext uri="{FF2B5EF4-FFF2-40B4-BE49-F238E27FC236}">
                <a16:creationId xmlns:a16="http://schemas.microsoft.com/office/drawing/2014/main" id="{1E7E2C38-EB8E-418A-B4C2-0AA2026C4CCA}"/>
              </a:ext>
            </a:extLst>
          </p:cNvPr>
          <p:cNvSpPr txBox="1"/>
          <p:nvPr/>
        </p:nvSpPr>
        <p:spPr>
          <a:xfrm>
            <a:off x="7013825" y="6164102"/>
            <a:ext cx="4859676" cy="707886"/>
          </a:xfrm>
          <a:prstGeom prst="rect">
            <a:avLst/>
          </a:prstGeom>
          <a:noFill/>
        </p:spPr>
        <p:txBody>
          <a:bodyPr wrap="square" rtlCol="0">
            <a:spAutoFit/>
          </a:bodyPr>
          <a:lstStyle/>
          <a:p>
            <a:r>
              <a:rPr lang="en-IN" sz="800" dirty="0"/>
              <a:t>Source-https://www.google.com/url?sa=i&amp;url=https%3A%2F%2Fwww.bhphotovideo.com%2Fexplora%2Foutdoors%2Fbuying-guide%2Fnight-vision-101-seeing-dark&amp;psig=AOvVaw2Ch1-nSTZPm3ZcPRMu8WFi&amp;ust=1609473271758000&amp;source=images&amp;cd=vfe&amp;ved=0CAMQjB1qFwoTCPiQiaep9-0CFQAAAAAdAAAAABAD</a:t>
            </a:r>
          </a:p>
        </p:txBody>
      </p:sp>
      <p:sp>
        <p:nvSpPr>
          <p:cNvPr id="6" name="TextBox 5">
            <a:extLst>
              <a:ext uri="{FF2B5EF4-FFF2-40B4-BE49-F238E27FC236}">
                <a16:creationId xmlns:a16="http://schemas.microsoft.com/office/drawing/2014/main" id="{66FFE883-7341-4E9C-B3A3-518FD9115A68}"/>
              </a:ext>
            </a:extLst>
          </p:cNvPr>
          <p:cNvSpPr txBox="1"/>
          <p:nvPr/>
        </p:nvSpPr>
        <p:spPr>
          <a:xfrm>
            <a:off x="2106203" y="6337607"/>
            <a:ext cx="4613096" cy="369332"/>
          </a:xfrm>
          <a:prstGeom prst="rect">
            <a:avLst/>
          </a:prstGeom>
          <a:noFill/>
        </p:spPr>
        <p:txBody>
          <a:bodyPr wrap="square" rtlCol="0">
            <a:spAutoFit/>
          </a:bodyPr>
          <a:lstStyle/>
          <a:p>
            <a:r>
              <a:rPr lang="en-IN" dirty="0"/>
              <a:t>PICTORIAL REPRESENTATION</a:t>
            </a:r>
          </a:p>
        </p:txBody>
      </p:sp>
    </p:spTree>
    <p:extLst>
      <p:ext uri="{BB962C8B-B14F-4D97-AF65-F5344CB8AC3E}">
        <p14:creationId xmlns:p14="http://schemas.microsoft.com/office/powerpoint/2010/main" val="2350657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71E7-4443-460D-AF4B-FDF536FAC6E4}"/>
              </a:ext>
            </a:extLst>
          </p:cNvPr>
          <p:cNvSpPr>
            <a:spLocks noGrp="1"/>
          </p:cNvSpPr>
          <p:nvPr>
            <p:ph type="title"/>
          </p:nvPr>
        </p:nvSpPr>
        <p:spPr/>
        <p:txBody>
          <a:bodyPr/>
          <a:lstStyle/>
          <a:p>
            <a:pPr marL="571500" indent="-571500">
              <a:buFont typeface="Wingdings" panose="05000000000000000000" pitchFamily="2" charset="2"/>
              <a:buChar char="Ø"/>
            </a:pPr>
            <a:r>
              <a:rPr lang="en-IN" dirty="0">
                <a:latin typeface="Arial Black" panose="020B0A04020102020204" pitchFamily="34" charset="0"/>
              </a:rPr>
              <a:t>THERMAL IMAGING</a:t>
            </a:r>
          </a:p>
        </p:txBody>
      </p:sp>
      <p:sp>
        <p:nvSpPr>
          <p:cNvPr id="3" name="Content Placeholder 2">
            <a:extLst>
              <a:ext uri="{FF2B5EF4-FFF2-40B4-BE49-F238E27FC236}">
                <a16:creationId xmlns:a16="http://schemas.microsoft.com/office/drawing/2014/main" id="{98C8705E-C0FA-4062-A734-B0EB723B0009}"/>
              </a:ext>
            </a:extLst>
          </p:cNvPr>
          <p:cNvSpPr>
            <a:spLocks noGrp="1"/>
          </p:cNvSpPr>
          <p:nvPr>
            <p:ph idx="1"/>
          </p:nvPr>
        </p:nvSpPr>
        <p:spPr/>
        <p:txBody>
          <a:bodyPr/>
          <a:lstStyle/>
          <a:p>
            <a:pPr>
              <a:buFont typeface="Wingdings" panose="05000000000000000000" pitchFamily="2" charset="2"/>
              <a:buChar char="§"/>
            </a:pPr>
            <a:r>
              <a:rPr lang="en-US" dirty="0"/>
              <a:t>Any object with a temperature above absolute zero degrees Kelvin emits long-wave infrared light (heat).</a:t>
            </a:r>
          </a:p>
          <a:p>
            <a:pPr>
              <a:buFont typeface="Wingdings" panose="05000000000000000000" pitchFamily="2" charset="2"/>
              <a:buChar char="§"/>
            </a:pPr>
            <a:r>
              <a:rPr lang="en-US" dirty="0"/>
              <a:t>The warmer the object is, the more infrared it radiates and the more detectable it is with thermal imaging.</a:t>
            </a:r>
          </a:p>
          <a:p>
            <a:pPr>
              <a:buFont typeface="Wingdings" panose="05000000000000000000" pitchFamily="2" charset="2"/>
              <a:buChar char="§"/>
            </a:pPr>
            <a:r>
              <a:rPr lang="en-US" dirty="0"/>
              <a:t>They read the difference in temperature between an object and its background to create a thermal profile of the scene, which is then shown on an electronic display.</a:t>
            </a:r>
          </a:p>
          <a:p>
            <a:pPr>
              <a:buFont typeface="Wingdings" panose="05000000000000000000" pitchFamily="2" charset="2"/>
              <a:buChar char="§"/>
            </a:pPr>
            <a:r>
              <a:rPr lang="en-US" dirty="0"/>
              <a:t>Thermal imagers usually use germanium optics, which are opaque to visible or near-infrared light and will not detect it. </a:t>
            </a:r>
          </a:p>
          <a:p>
            <a:pPr>
              <a:buFont typeface="Wingdings" panose="05000000000000000000" pitchFamily="2" charset="2"/>
              <a:buChar char="§"/>
            </a:pPr>
            <a:endParaRPr lang="en-US" dirty="0"/>
          </a:p>
          <a:p>
            <a:pPr marL="0" indent="0">
              <a:buNone/>
            </a:pPr>
            <a:endParaRPr lang="en-US" dirty="0"/>
          </a:p>
        </p:txBody>
      </p:sp>
    </p:spTree>
    <p:extLst>
      <p:ext uri="{BB962C8B-B14F-4D97-AF65-F5344CB8AC3E}">
        <p14:creationId xmlns:p14="http://schemas.microsoft.com/office/powerpoint/2010/main" val="124654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56424-C97B-4C8E-AEBE-E8371AB7B446}"/>
              </a:ext>
            </a:extLst>
          </p:cNvPr>
          <p:cNvSpPr>
            <a:spLocks noGrp="1"/>
          </p:cNvSpPr>
          <p:nvPr>
            <p:ph type="title"/>
          </p:nvPr>
        </p:nvSpPr>
        <p:spPr/>
        <p:txBody>
          <a:bodyPr/>
          <a:lstStyle/>
          <a:p>
            <a:r>
              <a:rPr lang="en-IN" dirty="0">
                <a:latin typeface="Arial Black" panose="020B0A04020102020204" pitchFamily="34" charset="0"/>
              </a:rPr>
              <a:t>CONTD….</a:t>
            </a:r>
          </a:p>
        </p:txBody>
      </p:sp>
      <p:pic>
        <p:nvPicPr>
          <p:cNvPr id="5" name="Content Placeholder 4">
            <a:extLst>
              <a:ext uri="{FF2B5EF4-FFF2-40B4-BE49-F238E27FC236}">
                <a16:creationId xmlns:a16="http://schemas.microsoft.com/office/drawing/2014/main" id="{5231960C-F317-4D63-A0A6-48A3451CE1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2769" y="1777007"/>
            <a:ext cx="8835775" cy="4478181"/>
          </a:xfrm>
        </p:spPr>
      </p:pic>
      <p:sp>
        <p:nvSpPr>
          <p:cNvPr id="6" name="TextBox 5">
            <a:extLst>
              <a:ext uri="{FF2B5EF4-FFF2-40B4-BE49-F238E27FC236}">
                <a16:creationId xmlns:a16="http://schemas.microsoft.com/office/drawing/2014/main" id="{9476CFA2-48D8-48AF-BA1C-644C933DD733}"/>
              </a:ext>
            </a:extLst>
          </p:cNvPr>
          <p:cNvSpPr txBox="1"/>
          <p:nvPr/>
        </p:nvSpPr>
        <p:spPr>
          <a:xfrm>
            <a:off x="6955604" y="6341507"/>
            <a:ext cx="5147353" cy="369332"/>
          </a:xfrm>
          <a:prstGeom prst="rect">
            <a:avLst/>
          </a:prstGeom>
          <a:noFill/>
        </p:spPr>
        <p:txBody>
          <a:bodyPr wrap="square" rtlCol="0">
            <a:spAutoFit/>
          </a:bodyPr>
          <a:lstStyle/>
          <a:p>
            <a:r>
              <a:rPr lang="en-IN" dirty="0"/>
              <a:t>Source-www.nightvision.com</a:t>
            </a:r>
          </a:p>
        </p:txBody>
      </p:sp>
    </p:spTree>
    <p:extLst>
      <p:ext uri="{BB962C8B-B14F-4D97-AF65-F5344CB8AC3E}">
        <p14:creationId xmlns:p14="http://schemas.microsoft.com/office/powerpoint/2010/main" val="242330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952-D54E-4091-9B2A-6D7A643A18C0}"/>
              </a:ext>
            </a:extLst>
          </p:cNvPr>
          <p:cNvSpPr>
            <a:spLocks noGrp="1"/>
          </p:cNvSpPr>
          <p:nvPr>
            <p:ph type="title"/>
          </p:nvPr>
        </p:nvSpPr>
        <p:spPr/>
        <p:txBody>
          <a:bodyPr/>
          <a:lstStyle/>
          <a:p>
            <a:r>
              <a:rPr lang="en-IN" dirty="0">
                <a:latin typeface="Arial Black" panose="020B0A04020102020204" pitchFamily="34" charset="0"/>
              </a:rPr>
              <a:t>NIGHT VISION DEVICES</a:t>
            </a:r>
          </a:p>
        </p:txBody>
      </p:sp>
      <p:sp>
        <p:nvSpPr>
          <p:cNvPr id="3" name="Content Placeholder 2">
            <a:extLst>
              <a:ext uri="{FF2B5EF4-FFF2-40B4-BE49-F238E27FC236}">
                <a16:creationId xmlns:a16="http://schemas.microsoft.com/office/drawing/2014/main" id="{1A058A6E-4352-4A0F-BA5B-0E9F44D35ACB}"/>
              </a:ext>
            </a:extLst>
          </p:cNvPr>
          <p:cNvSpPr>
            <a:spLocks noGrp="1"/>
          </p:cNvSpPr>
          <p:nvPr>
            <p:ph idx="1"/>
          </p:nvPr>
        </p:nvSpPr>
        <p:spPr/>
        <p:txBody>
          <a:bodyPr/>
          <a:lstStyle/>
          <a:p>
            <a:pPr>
              <a:buFont typeface="Wingdings" panose="05000000000000000000" pitchFamily="2" charset="2"/>
              <a:buChar char="Ø"/>
            </a:pPr>
            <a:r>
              <a:rPr lang="en-IN" dirty="0"/>
              <a:t>SCOPES-</a:t>
            </a:r>
            <a:r>
              <a:rPr lang="en-US" dirty="0"/>
              <a:t>Perhaps the most popular consumer user of night vision technology can be found in scopes. Scopes can be either freestanding (handheld) or mounted onto certain types of firearms, such as rifles. Night vision scopes can be monocular (a single eyepiece) or binocular (two eyepieces for a stereoscopic image).</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F1F812B2-9C4E-43C2-B0B6-0F23A527E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137435"/>
            <a:ext cx="2714625" cy="1685925"/>
          </a:xfrm>
          <a:prstGeom prst="rect">
            <a:avLst/>
          </a:prstGeom>
        </p:spPr>
      </p:pic>
      <p:pic>
        <p:nvPicPr>
          <p:cNvPr id="7" name="Picture 6">
            <a:extLst>
              <a:ext uri="{FF2B5EF4-FFF2-40B4-BE49-F238E27FC236}">
                <a16:creationId xmlns:a16="http://schemas.microsoft.com/office/drawing/2014/main" id="{375AE7BA-FB10-411A-8DB1-A37EA1690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479" y="3878887"/>
            <a:ext cx="2874195" cy="2874195"/>
          </a:xfrm>
          <a:prstGeom prst="rect">
            <a:avLst/>
          </a:prstGeom>
        </p:spPr>
      </p:pic>
      <p:pic>
        <p:nvPicPr>
          <p:cNvPr id="9" name="Picture 8">
            <a:extLst>
              <a:ext uri="{FF2B5EF4-FFF2-40B4-BE49-F238E27FC236}">
                <a16:creationId xmlns:a16="http://schemas.microsoft.com/office/drawing/2014/main" id="{AE31A671-2432-4B24-9E9B-F8D701A7C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5361" y="4469535"/>
            <a:ext cx="3810001" cy="1995488"/>
          </a:xfrm>
          <a:prstGeom prst="rect">
            <a:avLst/>
          </a:prstGeom>
        </p:spPr>
      </p:pic>
      <p:sp>
        <p:nvSpPr>
          <p:cNvPr id="10" name="TextBox 9">
            <a:extLst>
              <a:ext uri="{FF2B5EF4-FFF2-40B4-BE49-F238E27FC236}">
                <a16:creationId xmlns:a16="http://schemas.microsoft.com/office/drawing/2014/main" id="{E41F8207-580F-4FFA-8C68-CD0F556C3EDB}"/>
              </a:ext>
            </a:extLst>
          </p:cNvPr>
          <p:cNvSpPr txBox="1"/>
          <p:nvPr/>
        </p:nvSpPr>
        <p:spPr>
          <a:xfrm>
            <a:off x="5491210" y="6305193"/>
            <a:ext cx="6456244" cy="369332"/>
          </a:xfrm>
          <a:prstGeom prst="rect">
            <a:avLst/>
          </a:prstGeom>
          <a:noFill/>
        </p:spPr>
        <p:txBody>
          <a:bodyPr wrap="square" rtlCol="0">
            <a:spAutoFit/>
          </a:bodyPr>
          <a:lstStyle/>
          <a:p>
            <a:r>
              <a:rPr lang="en-IN" dirty="0"/>
              <a:t>Source- www.cleverhunters.com</a:t>
            </a:r>
          </a:p>
        </p:txBody>
      </p:sp>
    </p:spTree>
    <p:extLst>
      <p:ext uri="{BB962C8B-B14F-4D97-AF65-F5344CB8AC3E}">
        <p14:creationId xmlns:p14="http://schemas.microsoft.com/office/powerpoint/2010/main" val="270393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4CE10-C501-48EF-9BE4-942BDE5950EE}"/>
              </a:ext>
            </a:extLst>
          </p:cNvPr>
          <p:cNvSpPr>
            <a:spLocks noGrp="1"/>
          </p:cNvSpPr>
          <p:nvPr>
            <p:ph type="title"/>
          </p:nvPr>
        </p:nvSpPr>
        <p:spPr/>
        <p:txBody>
          <a:bodyPr/>
          <a:lstStyle/>
          <a:p>
            <a:r>
              <a:rPr lang="en-IN" dirty="0">
                <a:latin typeface="Arial Black" panose="020B0A04020102020204" pitchFamily="34" charset="0"/>
              </a:rPr>
              <a:t>CONTD…..</a:t>
            </a:r>
          </a:p>
        </p:txBody>
      </p:sp>
      <p:sp>
        <p:nvSpPr>
          <p:cNvPr id="3" name="Content Placeholder 2">
            <a:extLst>
              <a:ext uri="{FF2B5EF4-FFF2-40B4-BE49-F238E27FC236}">
                <a16:creationId xmlns:a16="http://schemas.microsoft.com/office/drawing/2014/main" id="{A021C748-0153-43E0-A095-8EB30FC8E693}"/>
              </a:ext>
            </a:extLst>
          </p:cNvPr>
          <p:cNvSpPr>
            <a:spLocks noGrp="1"/>
          </p:cNvSpPr>
          <p:nvPr>
            <p:ph idx="1"/>
          </p:nvPr>
        </p:nvSpPr>
        <p:spPr/>
        <p:txBody>
          <a:bodyPr/>
          <a:lstStyle/>
          <a:p>
            <a:pPr>
              <a:buFont typeface="Wingdings" panose="05000000000000000000" pitchFamily="2" charset="2"/>
              <a:buChar char="Ø"/>
            </a:pPr>
            <a:r>
              <a:rPr lang="en-IN" dirty="0"/>
              <a:t>GOGGLES-</a:t>
            </a:r>
            <a:r>
              <a:rPr lang="en-US" dirty="0"/>
              <a:t>Night vision goggles use thermal imaging technology to capture that infrared light. This way, you can see an image of what’s going on in the dark. It’s based on the amount of heat being made by objects.</a:t>
            </a:r>
            <a:endParaRPr lang="en-IN" dirty="0"/>
          </a:p>
        </p:txBody>
      </p:sp>
      <p:pic>
        <p:nvPicPr>
          <p:cNvPr id="5" name="Picture 4">
            <a:extLst>
              <a:ext uri="{FF2B5EF4-FFF2-40B4-BE49-F238E27FC236}">
                <a16:creationId xmlns:a16="http://schemas.microsoft.com/office/drawing/2014/main" id="{23678F88-65C6-4C00-B5B1-1C63155EF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988" y="4126680"/>
            <a:ext cx="2962275" cy="1543050"/>
          </a:xfrm>
          <a:prstGeom prst="rect">
            <a:avLst/>
          </a:prstGeom>
        </p:spPr>
      </p:pic>
      <p:pic>
        <p:nvPicPr>
          <p:cNvPr id="7" name="Picture 6">
            <a:extLst>
              <a:ext uri="{FF2B5EF4-FFF2-40B4-BE49-F238E27FC236}">
                <a16:creationId xmlns:a16="http://schemas.microsoft.com/office/drawing/2014/main" id="{667580B7-2CE1-47A9-9A3A-1A103C42F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107" y="3817535"/>
            <a:ext cx="2103950" cy="1852195"/>
          </a:xfrm>
          <a:prstGeom prst="rect">
            <a:avLst/>
          </a:prstGeom>
        </p:spPr>
      </p:pic>
      <p:pic>
        <p:nvPicPr>
          <p:cNvPr id="9" name="Picture 8">
            <a:extLst>
              <a:ext uri="{FF2B5EF4-FFF2-40B4-BE49-F238E27FC236}">
                <a16:creationId xmlns:a16="http://schemas.microsoft.com/office/drawing/2014/main" id="{785510A2-1E9B-45D1-9FF7-6B82744C0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9360" y="4076882"/>
            <a:ext cx="2286000" cy="1333500"/>
          </a:xfrm>
          <a:prstGeom prst="rect">
            <a:avLst/>
          </a:prstGeom>
        </p:spPr>
      </p:pic>
      <p:sp>
        <p:nvSpPr>
          <p:cNvPr id="11" name="TextBox 10">
            <a:extLst>
              <a:ext uri="{FF2B5EF4-FFF2-40B4-BE49-F238E27FC236}">
                <a16:creationId xmlns:a16="http://schemas.microsoft.com/office/drawing/2014/main" id="{AD04162A-372A-495E-88B3-9CF1B02E8CA0}"/>
              </a:ext>
            </a:extLst>
          </p:cNvPr>
          <p:cNvSpPr txBox="1"/>
          <p:nvPr/>
        </p:nvSpPr>
        <p:spPr>
          <a:xfrm>
            <a:off x="4274048" y="6000108"/>
            <a:ext cx="7551507" cy="369332"/>
          </a:xfrm>
          <a:prstGeom prst="rect">
            <a:avLst/>
          </a:prstGeom>
          <a:noFill/>
        </p:spPr>
        <p:txBody>
          <a:bodyPr wrap="square" rtlCol="0">
            <a:spAutoFit/>
          </a:bodyPr>
          <a:lstStyle/>
          <a:p>
            <a:r>
              <a:rPr lang="en-IN" dirty="0"/>
              <a:t>Source-https://www.google.com/Fnakedsecurity.sophos</a:t>
            </a:r>
          </a:p>
        </p:txBody>
      </p:sp>
    </p:spTree>
    <p:extLst>
      <p:ext uri="{BB962C8B-B14F-4D97-AF65-F5344CB8AC3E}">
        <p14:creationId xmlns:p14="http://schemas.microsoft.com/office/powerpoint/2010/main" val="153863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249FE-EDE9-40AD-9FC8-2C612929107D}"/>
              </a:ext>
            </a:extLst>
          </p:cNvPr>
          <p:cNvSpPr>
            <a:spLocks noGrp="1"/>
          </p:cNvSpPr>
          <p:nvPr>
            <p:ph type="title"/>
          </p:nvPr>
        </p:nvSpPr>
        <p:spPr/>
        <p:txBody>
          <a:bodyPr/>
          <a:lstStyle/>
          <a:p>
            <a:r>
              <a:rPr lang="en-IN" dirty="0">
                <a:latin typeface="Arial Black" panose="020B0A04020102020204" pitchFamily="34" charset="0"/>
              </a:rPr>
              <a:t>CONTD……</a:t>
            </a:r>
          </a:p>
        </p:txBody>
      </p:sp>
      <p:sp>
        <p:nvSpPr>
          <p:cNvPr id="3" name="Content Placeholder 2">
            <a:extLst>
              <a:ext uri="{FF2B5EF4-FFF2-40B4-BE49-F238E27FC236}">
                <a16:creationId xmlns:a16="http://schemas.microsoft.com/office/drawing/2014/main" id="{6B3BBC93-CD07-439D-9429-5C9632038BC7}"/>
              </a:ext>
            </a:extLst>
          </p:cNvPr>
          <p:cNvSpPr>
            <a:spLocks noGrp="1"/>
          </p:cNvSpPr>
          <p:nvPr>
            <p:ph idx="1"/>
          </p:nvPr>
        </p:nvSpPr>
        <p:spPr/>
        <p:txBody>
          <a:bodyPr/>
          <a:lstStyle/>
          <a:p>
            <a:pPr>
              <a:buFont typeface="Wingdings" panose="05000000000000000000" pitchFamily="2" charset="2"/>
              <a:buChar char="Ø"/>
            </a:pPr>
            <a:r>
              <a:rPr lang="en-IN" dirty="0"/>
              <a:t>Cameras-Used for transmission or recording of images mostly if the location is fixed.</a:t>
            </a:r>
          </a:p>
        </p:txBody>
      </p:sp>
      <p:pic>
        <p:nvPicPr>
          <p:cNvPr id="5" name="Picture 4">
            <a:extLst>
              <a:ext uri="{FF2B5EF4-FFF2-40B4-BE49-F238E27FC236}">
                <a16:creationId xmlns:a16="http://schemas.microsoft.com/office/drawing/2014/main" id="{22D2E523-9CE4-4E6A-9DFD-B446843DA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370" y="3323207"/>
            <a:ext cx="2143125" cy="2143125"/>
          </a:xfrm>
          <a:prstGeom prst="rect">
            <a:avLst/>
          </a:prstGeom>
        </p:spPr>
      </p:pic>
      <p:pic>
        <p:nvPicPr>
          <p:cNvPr id="7" name="Picture 6">
            <a:extLst>
              <a:ext uri="{FF2B5EF4-FFF2-40B4-BE49-F238E27FC236}">
                <a16:creationId xmlns:a16="http://schemas.microsoft.com/office/drawing/2014/main" id="{CC40D2DD-80DC-4759-9689-F044ADCDA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742" y="2781264"/>
            <a:ext cx="6640252" cy="3064732"/>
          </a:xfrm>
          <a:prstGeom prst="rect">
            <a:avLst/>
          </a:prstGeom>
        </p:spPr>
      </p:pic>
      <p:sp>
        <p:nvSpPr>
          <p:cNvPr id="8" name="TextBox 7">
            <a:extLst>
              <a:ext uri="{FF2B5EF4-FFF2-40B4-BE49-F238E27FC236}">
                <a16:creationId xmlns:a16="http://schemas.microsoft.com/office/drawing/2014/main" id="{76E66DCE-1D74-49B3-B5F9-DB3E4DC55541}"/>
              </a:ext>
            </a:extLst>
          </p:cNvPr>
          <p:cNvSpPr txBox="1"/>
          <p:nvPr/>
        </p:nvSpPr>
        <p:spPr>
          <a:xfrm>
            <a:off x="5465852" y="6176963"/>
            <a:ext cx="4397339" cy="369332"/>
          </a:xfrm>
          <a:prstGeom prst="rect">
            <a:avLst/>
          </a:prstGeom>
          <a:noFill/>
        </p:spPr>
        <p:txBody>
          <a:bodyPr wrap="square" rtlCol="0">
            <a:spAutoFit/>
          </a:bodyPr>
          <a:lstStyle/>
          <a:p>
            <a:r>
              <a:rPr lang="en-IN" dirty="0"/>
              <a:t>NIGHT VISION THROUGH A WINDOW</a:t>
            </a:r>
          </a:p>
        </p:txBody>
      </p:sp>
    </p:spTree>
    <p:extLst>
      <p:ext uri="{BB962C8B-B14F-4D97-AF65-F5344CB8AC3E}">
        <p14:creationId xmlns:p14="http://schemas.microsoft.com/office/powerpoint/2010/main" val="2952334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0751-55BB-4218-9278-34BC9FCB7A4F}"/>
              </a:ext>
            </a:extLst>
          </p:cNvPr>
          <p:cNvSpPr>
            <a:spLocks noGrp="1"/>
          </p:cNvSpPr>
          <p:nvPr>
            <p:ph type="title"/>
          </p:nvPr>
        </p:nvSpPr>
        <p:spPr/>
        <p:txBody>
          <a:bodyPr/>
          <a:lstStyle/>
          <a:p>
            <a:r>
              <a:rPr lang="en-IN" dirty="0">
                <a:latin typeface="Arial Black" panose="020B0A04020102020204" pitchFamily="34" charset="0"/>
              </a:rPr>
              <a:t>GENERATIONS</a:t>
            </a:r>
          </a:p>
        </p:txBody>
      </p:sp>
      <p:sp>
        <p:nvSpPr>
          <p:cNvPr id="3" name="Content Placeholder 2">
            <a:extLst>
              <a:ext uri="{FF2B5EF4-FFF2-40B4-BE49-F238E27FC236}">
                <a16:creationId xmlns:a16="http://schemas.microsoft.com/office/drawing/2014/main" id="{98FA0D4B-32D4-4149-8DA8-E1EE65572BBB}"/>
              </a:ext>
            </a:extLst>
          </p:cNvPr>
          <p:cNvSpPr>
            <a:spLocks noGrp="1"/>
          </p:cNvSpPr>
          <p:nvPr>
            <p:ph idx="1"/>
          </p:nvPr>
        </p:nvSpPr>
        <p:spPr/>
        <p:txBody>
          <a:bodyPr>
            <a:normAutofit fontScale="77500" lnSpcReduction="20000"/>
          </a:bodyPr>
          <a:lstStyle/>
          <a:p>
            <a:pPr marL="0" indent="0">
              <a:buNone/>
            </a:pPr>
            <a:r>
              <a:rPr lang="en-US" b="1" dirty="0"/>
              <a:t>GENERATION-1:</a:t>
            </a:r>
          </a:p>
          <a:p>
            <a:pPr>
              <a:buFont typeface="Wingdings" panose="05000000000000000000" pitchFamily="2" charset="2"/>
              <a:buChar char="Ø"/>
            </a:pPr>
            <a:r>
              <a:rPr lang="en-US" dirty="0"/>
              <a:t>It gets you some night time capability and remember some night vision is always better than no night vision. Is it the latest and greatest? No, in fact Generation 1 technology dates back to the early 1960's. That's when a computer was the size of a small house and cell phones were not even invented yet.</a:t>
            </a:r>
          </a:p>
          <a:p>
            <a:pPr>
              <a:buFont typeface="Wingdings" panose="05000000000000000000" pitchFamily="2" charset="2"/>
              <a:buChar char="Ø"/>
            </a:pPr>
            <a:r>
              <a:rPr lang="en-US" b="0" i="0" dirty="0">
                <a:effectLst/>
                <a:latin typeface="Calibri" panose="020F0502020204030204" pitchFamily="34" charset="0"/>
                <a:cs typeface="Calibri" panose="020F0502020204030204" pitchFamily="34" charset="0"/>
              </a:rPr>
              <a:t>maximum useful range is about 75 yards.</a:t>
            </a: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lower resolution images</a:t>
            </a: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inability to operate "passively" - Gen 1 relies on built-in IR illuminators that are always on, making the user very visible to anyone using another night vision device.</a:t>
            </a: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shorter life expectancy. Gen 1: about 1500 hours.</a:t>
            </a:r>
          </a:p>
          <a:p>
            <a:pPr>
              <a:buFont typeface="Wingdings" panose="05000000000000000000" pitchFamily="2" charset="2"/>
              <a:buChar char="Ø"/>
            </a:pPr>
            <a:r>
              <a:rPr lang="en-IN" dirty="0">
                <a:latin typeface="Calibri" panose="020F0502020204030204" pitchFamily="34" charset="0"/>
                <a:cs typeface="Calibri" panose="020F0502020204030204" pitchFamily="34" charset="0"/>
              </a:rPr>
              <a:t>shorter battery life.</a:t>
            </a:r>
          </a:p>
          <a:p>
            <a:pPr>
              <a:buFont typeface="Wingdings" panose="05000000000000000000" pitchFamily="2" charset="2"/>
              <a:buChar char="Ø"/>
            </a:pPr>
            <a:r>
              <a:rPr lang="en-US" dirty="0">
                <a:latin typeface="Calibri" panose="020F0502020204030204" pitchFamily="34" charset="0"/>
                <a:cs typeface="Calibri" panose="020F0502020204030204" pitchFamily="34" charset="0"/>
              </a:rPr>
              <a:t>smaller field of view due to distorted image on outer one third of the field of view.</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824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1EF6-33C3-4EF8-93BE-FDDD4F5FFE4B}"/>
              </a:ext>
            </a:extLst>
          </p:cNvPr>
          <p:cNvSpPr>
            <a:spLocks noGrp="1"/>
          </p:cNvSpPr>
          <p:nvPr>
            <p:ph type="title"/>
          </p:nvPr>
        </p:nvSpPr>
        <p:spPr/>
        <p:txBody>
          <a:bodyPr/>
          <a:lstStyle/>
          <a:p>
            <a:r>
              <a:rPr lang="en-IN" b="1" dirty="0"/>
              <a:t>Generation 2:</a:t>
            </a:r>
          </a:p>
        </p:txBody>
      </p:sp>
      <p:sp>
        <p:nvSpPr>
          <p:cNvPr id="3" name="Content Placeholder 2">
            <a:extLst>
              <a:ext uri="{FF2B5EF4-FFF2-40B4-BE49-F238E27FC236}">
                <a16:creationId xmlns:a16="http://schemas.microsoft.com/office/drawing/2014/main" id="{A8A090EB-3813-46E3-9D72-95666C3BEF4A}"/>
              </a:ext>
            </a:extLst>
          </p:cNvPr>
          <p:cNvSpPr>
            <a:spLocks noGrp="1"/>
          </p:cNvSpPr>
          <p:nvPr>
            <p:ph idx="1"/>
          </p:nvPr>
        </p:nvSpPr>
        <p:spPr/>
        <p:txBody>
          <a:bodyPr/>
          <a:lstStyle/>
          <a:p>
            <a:pPr>
              <a:buFont typeface="Wingdings" panose="05000000000000000000" pitchFamily="2" charset="2"/>
              <a:buChar char="Ø"/>
            </a:pPr>
            <a:r>
              <a:rPr lang="en-US" dirty="0"/>
              <a:t>In a nutshell Gen 2 is a huge step up from 1st generation equipment.</a:t>
            </a:r>
          </a:p>
          <a:p>
            <a:pPr>
              <a:buFont typeface="Wingdings" panose="05000000000000000000" pitchFamily="2" charset="2"/>
              <a:buChar char="Ø"/>
            </a:pPr>
            <a:r>
              <a:rPr lang="en-US" dirty="0"/>
              <a:t>much longer useful range, in the 200 yard area depending on model.</a:t>
            </a:r>
          </a:p>
          <a:p>
            <a:pPr>
              <a:buFont typeface="Wingdings" panose="05000000000000000000" pitchFamily="2" charset="2"/>
              <a:buChar char="Ø"/>
            </a:pPr>
            <a:r>
              <a:rPr lang="en-US" dirty="0"/>
              <a:t>better resolution, cleaner images, brighter.</a:t>
            </a:r>
          </a:p>
          <a:p>
            <a:pPr>
              <a:buFont typeface="Wingdings" panose="05000000000000000000" pitchFamily="2" charset="2"/>
              <a:buChar char="Ø"/>
            </a:pPr>
            <a:r>
              <a:rPr lang="en-US" dirty="0"/>
              <a:t>full field of view- no distorted image on outer one third of viewing area.</a:t>
            </a:r>
          </a:p>
          <a:p>
            <a:pPr>
              <a:buFont typeface="Wingdings" panose="05000000000000000000" pitchFamily="2" charset="2"/>
              <a:buChar char="Ø"/>
            </a:pPr>
            <a:r>
              <a:rPr lang="en-IN" dirty="0"/>
              <a:t>longer battery life</a:t>
            </a:r>
          </a:p>
          <a:p>
            <a:pPr>
              <a:buFont typeface="Wingdings" panose="05000000000000000000" pitchFamily="2" charset="2"/>
              <a:buChar char="Ø"/>
            </a:pPr>
            <a:r>
              <a:rPr lang="en-US" dirty="0"/>
              <a:t>Life expectancy;Gen 2: about 5000 hours </a:t>
            </a:r>
          </a:p>
          <a:p>
            <a:pPr marL="0" indent="0">
              <a:buNone/>
            </a:pPr>
            <a:endParaRPr lang="en-IN" dirty="0"/>
          </a:p>
        </p:txBody>
      </p:sp>
    </p:spTree>
    <p:extLst>
      <p:ext uri="{BB962C8B-B14F-4D97-AF65-F5344CB8AC3E}">
        <p14:creationId xmlns:p14="http://schemas.microsoft.com/office/powerpoint/2010/main" val="3888178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F449-4537-4DEE-80AD-102651E50F9C}"/>
              </a:ext>
            </a:extLst>
          </p:cNvPr>
          <p:cNvSpPr>
            <a:spLocks noGrp="1"/>
          </p:cNvSpPr>
          <p:nvPr>
            <p:ph type="title"/>
          </p:nvPr>
        </p:nvSpPr>
        <p:spPr/>
        <p:txBody>
          <a:bodyPr/>
          <a:lstStyle/>
          <a:p>
            <a:r>
              <a:rPr lang="en-IN" b="1" dirty="0"/>
              <a:t>Generation 3:</a:t>
            </a:r>
          </a:p>
        </p:txBody>
      </p:sp>
      <p:sp>
        <p:nvSpPr>
          <p:cNvPr id="3" name="Content Placeholder 2">
            <a:extLst>
              <a:ext uri="{FF2B5EF4-FFF2-40B4-BE49-F238E27FC236}">
                <a16:creationId xmlns:a16="http://schemas.microsoft.com/office/drawing/2014/main" id="{088ED4EB-05B8-44A0-A581-1403736FD707}"/>
              </a:ext>
            </a:extLst>
          </p:cNvPr>
          <p:cNvSpPr>
            <a:spLocks noGrp="1"/>
          </p:cNvSpPr>
          <p:nvPr>
            <p:ph idx="1"/>
          </p:nvPr>
        </p:nvSpPr>
        <p:spPr/>
        <p:txBody>
          <a:bodyPr/>
          <a:lstStyle/>
          <a:p>
            <a:pPr>
              <a:buFont typeface="Wingdings" panose="05000000000000000000" pitchFamily="2" charset="2"/>
              <a:buChar char="Ø"/>
            </a:pPr>
            <a:r>
              <a:rPr lang="en-US" dirty="0"/>
              <a:t> Gen 3 Autogated is what the US Military and Special Forces use and it is currently the gold standard in technology. There are several grades/levels of Gen 3, however they are all outstanding.</a:t>
            </a:r>
          </a:p>
          <a:p>
            <a:pPr>
              <a:buFont typeface="Wingdings" panose="05000000000000000000" pitchFamily="2" charset="2"/>
              <a:buChar char="Ø"/>
            </a:pPr>
            <a:r>
              <a:rPr lang="en-US" dirty="0"/>
              <a:t>longest ranges, in the 300 yard plus range depending on model and conditions.</a:t>
            </a:r>
          </a:p>
          <a:p>
            <a:pPr>
              <a:buFont typeface="Wingdings" panose="05000000000000000000" pitchFamily="2" charset="2"/>
              <a:buChar char="Ø"/>
            </a:pPr>
            <a:r>
              <a:rPr lang="en-US" dirty="0"/>
              <a:t>best resolution, cleanest and brightest images.</a:t>
            </a:r>
          </a:p>
          <a:p>
            <a:pPr>
              <a:buFont typeface="Wingdings" panose="05000000000000000000" pitchFamily="2" charset="2"/>
              <a:buChar char="Ø"/>
            </a:pPr>
            <a:r>
              <a:rPr lang="en-IN" dirty="0"/>
              <a:t>best low-light performance.</a:t>
            </a:r>
          </a:p>
          <a:p>
            <a:pPr>
              <a:buFont typeface="Wingdings" panose="05000000000000000000" pitchFamily="2" charset="2"/>
              <a:buChar char="Ø"/>
            </a:pPr>
            <a:r>
              <a:rPr lang="en-US" dirty="0"/>
              <a:t>longest life expectancy of 10,000+ hours and best reliability/durability.</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43485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9DED-A542-4D6A-A59C-734BBE980C27}"/>
              </a:ext>
            </a:extLst>
          </p:cNvPr>
          <p:cNvSpPr>
            <a:spLocks noGrp="1"/>
          </p:cNvSpPr>
          <p:nvPr>
            <p:ph type="title"/>
          </p:nvPr>
        </p:nvSpPr>
        <p:spPr/>
        <p:txBody>
          <a:bodyPr/>
          <a:lstStyle/>
          <a:p>
            <a:r>
              <a:rPr lang="en-IN" dirty="0"/>
              <a:t>GENERATION 4:</a:t>
            </a:r>
          </a:p>
        </p:txBody>
      </p:sp>
      <p:sp>
        <p:nvSpPr>
          <p:cNvPr id="3" name="Content Placeholder 2">
            <a:extLst>
              <a:ext uri="{FF2B5EF4-FFF2-40B4-BE49-F238E27FC236}">
                <a16:creationId xmlns:a16="http://schemas.microsoft.com/office/drawing/2014/main" id="{BFF2E415-8E57-4F39-B407-D73699761FF9}"/>
              </a:ext>
            </a:extLst>
          </p:cNvPr>
          <p:cNvSpPr>
            <a:spLocks noGrp="1"/>
          </p:cNvSpPr>
          <p:nvPr>
            <p:ph idx="1"/>
          </p:nvPr>
        </p:nvSpPr>
        <p:spPr/>
        <p:txBody>
          <a:bodyPr>
            <a:normAutofit/>
          </a:bodyPr>
          <a:lstStyle/>
          <a:p>
            <a:pPr marL="0" indent="0">
              <a:buNone/>
            </a:pPr>
            <a:r>
              <a:rPr lang="en-US" sz="2400" dirty="0"/>
              <a:t>This is a tricky one as technically there is not really a Gen 4 classification. When it was initially introduced the US Army recognized the Gen 4 technology classification. However, after testing reliability and life span of the Gen 4 the Army determined that this technology did not meet their strict requirements and thus rejected the Gen 4 definition. Now some companies use the 'Gen 4' Term as a marketing strategy to say its the best image.</a:t>
            </a:r>
            <a:endParaRPr lang="en-IN" sz="2400" dirty="0"/>
          </a:p>
        </p:txBody>
      </p:sp>
      <p:pic>
        <p:nvPicPr>
          <p:cNvPr id="5" name="Picture 4">
            <a:extLst>
              <a:ext uri="{FF2B5EF4-FFF2-40B4-BE49-F238E27FC236}">
                <a16:creationId xmlns:a16="http://schemas.microsoft.com/office/drawing/2014/main" id="{E0739D33-7889-4BF1-9F0A-56238CA93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54" y="4001294"/>
            <a:ext cx="1990725" cy="1990725"/>
          </a:xfrm>
          <a:prstGeom prst="rect">
            <a:avLst/>
          </a:prstGeom>
        </p:spPr>
      </p:pic>
      <p:pic>
        <p:nvPicPr>
          <p:cNvPr id="7" name="Picture 6">
            <a:extLst>
              <a:ext uri="{FF2B5EF4-FFF2-40B4-BE49-F238E27FC236}">
                <a16:creationId xmlns:a16="http://schemas.microsoft.com/office/drawing/2014/main" id="{876335E7-6DAB-4A2F-B63A-8EC2C419E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741" y="3923390"/>
            <a:ext cx="1990725" cy="1990725"/>
          </a:xfrm>
          <a:prstGeom prst="rect">
            <a:avLst/>
          </a:prstGeom>
        </p:spPr>
      </p:pic>
      <p:pic>
        <p:nvPicPr>
          <p:cNvPr id="9" name="Picture 8">
            <a:extLst>
              <a:ext uri="{FF2B5EF4-FFF2-40B4-BE49-F238E27FC236}">
                <a16:creationId xmlns:a16="http://schemas.microsoft.com/office/drawing/2014/main" id="{0DD41318-E037-4817-A62C-9E794CD3A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884" y="3800100"/>
            <a:ext cx="1990725" cy="1990725"/>
          </a:xfrm>
          <a:prstGeom prst="rect">
            <a:avLst/>
          </a:prstGeom>
        </p:spPr>
      </p:pic>
      <p:pic>
        <p:nvPicPr>
          <p:cNvPr id="11" name="Picture 10">
            <a:extLst>
              <a:ext uri="{FF2B5EF4-FFF2-40B4-BE49-F238E27FC236}">
                <a16:creationId xmlns:a16="http://schemas.microsoft.com/office/drawing/2014/main" id="{8A09B67F-00FD-481B-A1E0-EE1277F9C2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3981" y="3922052"/>
            <a:ext cx="1990725" cy="1990725"/>
          </a:xfrm>
          <a:prstGeom prst="rect">
            <a:avLst/>
          </a:prstGeom>
        </p:spPr>
      </p:pic>
      <p:sp>
        <p:nvSpPr>
          <p:cNvPr id="13" name="TextBox 12">
            <a:extLst>
              <a:ext uri="{FF2B5EF4-FFF2-40B4-BE49-F238E27FC236}">
                <a16:creationId xmlns:a16="http://schemas.microsoft.com/office/drawing/2014/main" id="{F4FBF413-BFA5-4C2A-A905-F96E6FDC102D}"/>
              </a:ext>
            </a:extLst>
          </p:cNvPr>
          <p:cNvSpPr txBox="1"/>
          <p:nvPr/>
        </p:nvSpPr>
        <p:spPr>
          <a:xfrm>
            <a:off x="1405259" y="6176963"/>
            <a:ext cx="1825482" cy="369332"/>
          </a:xfrm>
          <a:prstGeom prst="rect">
            <a:avLst/>
          </a:prstGeom>
          <a:noFill/>
        </p:spPr>
        <p:txBody>
          <a:bodyPr wrap="square" rtlCol="0">
            <a:spAutoFit/>
          </a:bodyPr>
          <a:lstStyle/>
          <a:p>
            <a:r>
              <a:rPr lang="en-IN" dirty="0"/>
              <a:t>GEN-1</a:t>
            </a:r>
          </a:p>
        </p:txBody>
      </p:sp>
      <p:sp>
        <p:nvSpPr>
          <p:cNvPr id="14" name="TextBox 13">
            <a:extLst>
              <a:ext uri="{FF2B5EF4-FFF2-40B4-BE49-F238E27FC236}">
                <a16:creationId xmlns:a16="http://schemas.microsoft.com/office/drawing/2014/main" id="{B653152D-71DB-4740-BF15-C0F65F0B52BF}"/>
              </a:ext>
            </a:extLst>
          </p:cNvPr>
          <p:cNvSpPr txBox="1"/>
          <p:nvPr/>
        </p:nvSpPr>
        <p:spPr>
          <a:xfrm>
            <a:off x="3924621" y="6123543"/>
            <a:ext cx="1715784" cy="369332"/>
          </a:xfrm>
          <a:prstGeom prst="rect">
            <a:avLst/>
          </a:prstGeom>
          <a:noFill/>
        </p:spPr>
        <p:txBody>
          <a:bodyPr wrap="square" rtlCol="0">
            <a:spAutoFit/>
          </a:bodyPr>
          <a:lstStyle/>
          <a:p>
            <a:r>
              <a:rPr lang="en-IN" dirty="0"/>
              <a:t>GEN-2</a:t>
            </a:r>
          </a:p>
        </p:txBody>
      </p:sp>
      <p:sp>
        <p:nvSpPr>
          <p:cNvPr id="15" name="TextBox 14">
            <a:extLst>
              <a:ext uri="{FF2B5EF4-FFF2-40B4-BE49-F238E27FC236}">
                <a16:creationId xmlns:a16="http://schemas.microsoft.com/office/drawing/2014/main" id="{D66AF8F7-950C-4177-A977-F757BE9734F6}"/>
              </a:ext>
            </a:extLst>
          </p:cNvPr>
          <p:cNvSpPr txBox="1"/>
          <p:nvPr/>
        </p:nvSpPr>
        <p:spPr>
          <a:xfrm>
            <a:off x="6195317" y="6123543"/>
            <a:ext cx="2028664" cy="369332"/>
          </a:xfrm>
          <a:prstGeom prst="rect">
            <a:avLst/>
          </a:prstGeom>
          <a:noFill/>
        </p:spPr>
        <p:txBody>
          <a:bodyPr wrap="square" rtlCol="0">
            <a:spAutoFit/>
          </a:bodyPr>
          <a:lstStyle/>
          <a:p>
            <a:r>
              <a:rPr lang="en-IN" dirty="0"/>
              <a:t>GEN-3</a:t>
            </a:r>
          </a:p>
        </p:txBody>
      </p:sp>
      <p:sp>
        <p:nvSpPr>
          <p:cNvPr id="16" name="TextBox 15">
            <a:extLst>
              <a:ext uri="{FF2B5EF4-FFF2-40B4-BE49-F238E27FC236}">
                <a16:creationId xmlns:a16="http://schemas.microsoft.com/office/drawing/2014/main" id="{3714BAEA-A4EF-4C37-B8C4-7533BAA57BDC}"/>
              </a:ext>
            </a:extLst>
          </p:cNvPr>
          <p:cNvSpPr txBox="1"/>
          <p:nvPr/>
        </p:nvSpPr>
        <p:spPr>
          <a:xfrm>
            <a:off x="8663576" y="6123543"/>
            <a:ext cx="2028664" cy="369332"/>
          </a:xfrm>
          <a:prstGeom prst="rect">
            <a:avLst/>
          </a:prstGeom>
          <a:noFill/>
        </p:spPr>
        <p:txBody>
          <a:bodyPr wrap="square" rtlCol="0">
            <a:spAutoFit/>
          </a:bodyPr>
          <a:lstStyle/>
          <a:p>
            <a:r>
              <a:rPr lang="en-IN" dirty="0"/>
              <a:t>GEN-4</a:t>
            </a:r>
          </a:p>
        </p:txBody>
      </p:sp>
      <p:sp>
        <p:nvSpPr>
          <p:cNvPr id="17" name="TextBox 16">
            <a:extLst>
              <a:ext uri="{FF2B5EF4-FFF2-40B4-BE49-F238E27FC236}">
                <a16:creationId xmlns:a16="http://schemas.microsoft.com/office/drawing/2014/main" id="{E4FBF98F-F583-4D85-8169-66A58268B205}"/>
              </a:ext>
            </a:extLst>
          </p:cNvPr>
          <p:cNvSpPr txBox="1"/>
          <p:nvPr/>
        </p:nvSpPr>
        <p:spPr>
          <a:xfrm>
            <a:off x="6647380" y="6546295"/>
            <a:ext cx="5503624" cy="369332"/>
          </a:xfrm>
          <a:prstGeom prst="rect">
            <a:avLst/>
          </a:prstGeom>
          <a:noFill/>
        </p:spPr>
        <p:txBody>
          <a:bodyPr wrap="square" rtlCol="0">
            <a:spAutoFit/>
          </a:bodyPr>
          <a:lstStyle/>
          <a:p>
            <a:r>
              <a:rPr lang="en-US" dirty="0"/>
              <a:t>SOURCE-www.nightvisionguys.com</a:t>
            </a:r>
          </a:p>
        </p:txBody>
      </p:sp>
    </p:spTree>
    <p:extLst>
      <p:ext uri="{BB962C8B-B14F-4D97-AF65-F5344CB8AC3E}">
        <p14:creationId xmlns:p14="http://schemas.microsoft.com/office/powerpoint/2010/main" val="2468117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3D5E-176D-41D5-A143-FFA8F9F9B4BA}"/>
              </a:ext>
            </a:extLst>
          </p:cNvPr>
          <p:cNvSpPr>
            <a:spLocks noGrp="1"/>
          </p:cNvSpPr>
          <p:nvPr>
            <p:ph type="title"/>
          </p:nvPr>
        </p:nvSpPr>
        <p:spPr>
          <a:xfrm>
            <a:off x="1783422" y="272658"/>
            <a:ext cx="10515600" cy="1325563"/>
          </a:xfrm>
        </p:spPr>
        <p:txBody>
          <a:bodyPr/>
          <a:lstStyle/>
          <a:p>
            <a:r>
              <a:rPr lang="en-IN" dirty="0">
                <a:solidFill>
                  <a:schemeClr val="bg2">
                    <a:lumMod val="10000"/>
                  </a:schemeClr>
                </a:solidFill>
                <a:latin typeface="Arial Black" panose="020B0A04020102020204" pitchFamily="34" charset="0"/>
              </a:rPr>
              <a:t>TABLE OF CONTENTS</a:t>
            </a:r>
          </a:p>
        </p:txBody>
      </p:sp>
      <p:sp>
        <p:nvSpPr>
          <p:cNvPr id="3" name="Content Placeholder 2">
            <a:extLst>
              <a:ext uri="{FF2B5EF4-FFF2-40B4-BE49-F238E27FC236}">
                <a16:creationId xmlns:a16="http://schemas.microsoft.com/office/drawing/2014/main" id="{3827FCD8-554B-4230-BC87-CF744214CD25}"/>
              </a:ext>
            </a:extLst>
          </p:cNvPr>
          <p:cNvSpPr>
            <a:spLocks noGrp="1"/>
          </p:cNvSpPr>
          <p:nvPr>
            <p:ph idx="1"/>
          </p:nvPr>
        </p:nvSpPr>
        <p:spPr>
          <a:xfrm>
            <a:off x="1783422" y="1866721"/>
            <a:ext cx="10515600" cy="4351338"/>
          </a:xfrm>
        </p:spPr>
        <p:txBody>
          <a:bodyPr>
            <a:normAutofit/>
          </a:bodyPr>
          <a:lstStyle/>
          <a:p>
            <a:pPr>
              <a:buFont typeface="Wingdings" panose="05000000000000000000" pitchFamily="2" charset="2"/>
              <a:buChar char="v"/>
            </a:pPr>
            <a:r>
              <a:rPr lang="en-IN" sz="2000" i="1" dirty="0">
                <a:solidFill>
                  <a:schemeClr val="accent1">
                    <a:lumMod val="75000"/>
                  </a:schemeClr>
                </a:solidFill>
                <a:latin typeface="Bahnschrift Light" panose="020B0502040204020203" pitchFamily="34" charset="0"/>
              </a:rPr>
              <a:t>INTRODUCTION</a:t>
            </a:r>
          </a:p>
          <a:p>
            <a:pPr>
              <a:buFont typeface="Wingdings" panose="05000000000000000000" pitchFamily="2" charset="2"/>
              <a:buChar char="v"/>
            </a:pPr>
            <a:r>
              <a:rPr lang="en-IN" sz="2000" i="1" dirty="0">
                <a:solidFill>
                  <a:schemeClr val="accent1">
                    <a:lumMod val="75000"/>
                  </a:schemeClr>
                </a:solidFill>
                <a:latin typeface="Bahnschrift Light" panose="020B0502040204020203" pitchFamily="34" charset="0"/>
              </a:rPr>
              <a:t>HISTORY</a:t>
            </a:r>
          </a:p>
          <a:p>
            <a:pPr>
              <a:buFont typeface="Wingdings" panose="05000000000000000000" pitchFamily="2" charset="2"/>
              <a:buChar char="v"/>
            </a:pPr>
            <a:r>
              <a:rPr lang="en-IN" sz="2000" i="1" dirty="0">
                <a:solidFill>
                  <a:schemeClr val="accent1">
                    <a:lumMod val="75000"/>
                  </a:schemeClr>
                </a:solidFill>
                <a:latin typeface="Bahnschrift Light" panose="020B0502040204020203" pitchFamily="34" charset="0"/>
              </a:rPr>
              <a:t>TYPES OF NIGHT VISION</a:t>
            </a:r>
          </a:p>
          <a:p>
            <a:pPr>
              <a:buFont typeface="Wingdings" panose="05000000000000000000" pitchFamily="2" charset="2"/>
              <a:buChar char="v"/>
            </a:pPr>
            <a:r>
              <a:rPr lang="en-IN" sz="2000" i="1" dirty="0">
                <a:solidFill>
                  <a:schemeClr val="accent1">
                    <a:lumMod val="75000"/>
                  </a:schemeClr>
                </a:solidFill>
                <a:latin typeface="Bahnschrift Light" panose="020B0502040204020203" pitchFamily="34" charset="0"/>
              </a:rPr>
              <a:t>WORKING OF TECHNICAL NIGHT VISION</a:t>
            </a:r>
          </a:p>
          <a:p>
            <a:pPr>
              <a:buFont typeface="Wingdings" panose="05000000000000000000" pitchFamily="2" charset="2"/>
              <a:buChar char="v"/>
            </a:pPr>
            <a:r>
              <a:rPr lang="en-IN" sz="2000" i="1" dirty="0">
                <a:solidFill>
                  <a:schemeClr val="accent1">
                    <a:lumMod val="75000"/>
                  </a:schemeClr>
                </a:solidFill>
                <a:latin typeface="Bahnschrift Light" panose="020B0502040204020203" pitchFamily="34" charset="0"/>
              </a:rPr>
              <a:t>NIGHT VISION DEVICES</a:t>
            </a:r>
          </a:p>
          <a:p>
            <a:pPr>
              <a:buFont typeface="Wingdings" panose="05000000000000000000" pitchFamily="2" charset="2"/>
              <a:buChar char="v"/>
            </a:pPr>
            <a:r>
              <a:rPr lang="en-IN" sz="2000" i="1" dirty="0">
                <a:solidFill>
                  <a:schemeClr val="accent1">
                    <a:lumMod val="75000"/>
                  </a:schemeClr>
                </a:solidFill>
                <a:latin typeface="Bahnschrift Light" panose="020B0502040204020203" pitchFamily="34" charset="0"/>
              </a:rPr>
              <a:t>GENERATIONS</a:t>
            </a:r>
          </a:p>
          <a:p>
            <a:pPr>
              <a:buFont typeface="Wingdings" panose="05000000000000000000" pitchFamily="2" charset="2"/>
              <a:buChar char="v"/>
            </a:pPr>
            <a:r>
              <a:rPr lang="en-IN" sz="2000" i="1" dirty="0">
                <a:solidFill>
                  <a:schemeClr val="accent1">
                    <a:lumMod val="75000"/>
                  </a:schemeClr>
                </a:solidFill>
                <a:latin typeface="Bahnschrift Light" panose="020B0502040204020203" pitchFamily="34" charset="0"/>
              </a:rPr>
              <a:t>APPLICATION</a:t>
            </a:r>
          </a:p>
          <a:p>
            <a:pPr>
              <a:buFont typeface="Wingdings" panose="05000000000000000000" pitchFamily="2" charset="2"/>
              <a:buChar char="v"/>
            </a:pPr>
            <a:r>
              <a:rPr lang="en-IN" sz="2000" i="1" dirty="0">
                <a:solidFill>
                  <a:schemeClr val="accent1">
                    <a:lumMod val="75000"/>
                  </a:schemeClr>
                </a:solidFill>
                <a:latin typeface="Bahnschrift Light" panose="020B0502040204020203" pitchFamily="34" charset="0"/>
              </a:rPr>
              <a:t>CONCLUSION</a:t>
            </a:r>
          </a:p>
          <a:p>
            <a:pPr>
              <a:buFont typeface="Wingdings" panose="05000000000000000000" pitchFamily="2" charset="2"/>
              <a:buChar char="v"/>
            </a:pPr>
            <a:r>
              <a:rPr lang="en-IN" sz="2000" i="1" dirty="0">
                <a:solidFill>
                  <a:schemeClr val="accent1">
                    <a:lumMod val="75000"/>
                  </a:schemeClr>
                </a:solidFill>
                <a:latin typeface="Bahnschrift Light" panose="020B0502040204020203" pitchFamily="34" charset="0"/>
              </a:rPr>
              <a:t>REFERENCE</a:t>
            </a:r>
          </a:p>
          <a:p>
            <a:pPr>
              <a:buFont typeface="Wingdings" panose="05000000000000000000" pitchFamily="2" charset="2"/>
              <a:buChar char="v"/>
            </a:pPr>
            <a:endParaRPr lang="en-IN" i="1" dirty="0">
              <a:solidFill>
                <a:schemeClr val="tx2">
                  <a:lumMod val="50000"/>
                </a:schemeClr>
              </a:solidFill>
              <a:latin typeface="Bahnschrift Light" panose="020B0502040204020203" pitchFamily="34" charset="0"/>
            </a:endParaRPr>
          </a:p>
        </p:txBody>
      </p:sp>
    </p:spTree>
    <p:extLst>
      <p:ext uri="{BB962C8B-B14F-4D97-AF65-F5344CB8AC3E}">
        <p14:creationId xmlns:p14="http://schemas.microsoft.com/office/powerpoint/2010/main" val="805780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9476F-196F-4B68-9BE4-D6AB7C04C2A1}"/>
              </a:ext>
            </a:extLst>
          </p:cNvPr>
          <p:cNvSpPr>
            <a:spLocks noGrp="1"/>
          </p:cNvSpPr>
          <p:nvPr>
            <p:ph type="title"/>
          </p:nvPr>
        </p:nvSpPr>
        <p:spPr/>
        <p:txBody>
          <a:bodyPr/>
          <a:lstStyle/>
          <a:p>
            <a:r>
              <a:rPr lang="en-IN" dirty="0">
                <a:latin typeface="Arial Black" panose="020B0A04020102020204" pitchFamily="34" charset="0"/>
              </a:rPr>
              <a:t>APPLICATION</a:t>
            </a:r>
          </a:p>
        </p:txBody>
      </p:sp>
      <p:sp>
        <p:nvSpPr>
          <p:cNvPr id="3" name="Content Placeholder 2">
            <a:extLst>
              <a:ext uri="{FF2B5EF4-FFF2-40B4-BE49-F238E27FC236}">
                <a16:creationId xmlns:a16="http://schemas.microsoft.com/office/drawing/2014/main" id="{1C6DA48D-1139-4FC0-9A2E-1B137343594C}"/>
              </a:ext>
            </a:extLst>
          </p:cNvPr>
          <p:cNvSpPr>
            <a:spLocks noGrp="1"/>
          </p:cNvSpPr>
          <p:nvPr>
            <p:ph idx="1"/>
          </p:nvPr>
        </p:nvSpPr>
        <p:spPr/>
        <p:txBody>
          <a:bodyPr>
            <a:normAutofit lnSpcReduction="10000"/>
          </a:bodyPr>
          <a:lstStyle/>
          <a:p>
            <a:pPr>
              <a:buFont typeface="Wingdings" panose="05000000000000000000" pitchFamily="2" charset="2"/>
              <a:buChar char="Ø"/>
            </a:pPr>
            <a:r>
              <a:rPr lang="en-IN" dirty="0"/>
              <a:t>MILITARY</a:t>
            </a:r>
          </a:p>
          <a:p>
            <a:pPr>
              <a:buFont typeface="Wingdings" panose="05000000000000000000" pitchFamily="2" charset="2"/>
              <a:buChar char="Ø"/>
            </a:pPr>
            <a:endParaRPr lang="en-IN" dirty="0"/>
          </a:p>
          <a:p>
            <a:pPr>
              <a:buFont typeface="Wingdings" panose="05000000000000000000" pitchFamily="2" charset="2"/>
              <a:buChar char="Ø"/>
            </a:pPr>
            <a:r>
              <a:rPr lang="en-IN" dirty="0"/>
              <a:t>HUNTING</a:t>
            </a:r>
          </a:p>
          <a:p>
            <a:pPr>
              <a:buFont typeface="Wingdings" panose="05000000000000000000" pitchFamily="2" charset="2"/>
              <a:buChar char="Ø"/>
            </a:pPr>
            <a:endParaRPr lang="en-IN" dirty="0"/>
          </a:p>
          <a:p>
            <a:pPr>
              <a:buFont typeface="Wingdings" panose="05000000000000000000" pitchFamily="2" charset="2"/>
              <a:buChar char="Ø"/>
            </a:pPr>
            <a:r>
              <a:rPr lang="en-IN" dirty="0"/>
              <a:t>WILDLIFE OBSERVATION</a:t>
            </a:r>
          </a:p>
          <a:p>
            <a:pPr>
              <a:buFont typeface="Wingdings" panose="05000000000000000000" pitchFamily="2" charset="2"/>
              <a:buChar char="Ø"/>
            </a:pPr>
            <a:endParaRPr lang="en-IN" dirty="0"/>
          </a:p>
          <a:p>
            <a:pPr>
              <a:buFont typeface="Wingdings" panose="05000000000000000000" pitchFamily="2" charset="2"/>
              <a:buChar char="Ø"/>
            </a:pPr>
            <a:r>
              <a:rPr lang="en-IN" dirty="0"/>
              <a:t>SECURITY</a:t>
            </a:r>
          </a:p>
          <a:p>
            <a:pPr>
              <a:buFont typeface="Wingdings" panose="05000000000000000000" pitchFamily="2" charset="2"/>
              <a:buChar char="Ø"/>
            </a:pPr>
            <a:endParaRPr lang="en-IN" dirty="0"/>
          </a:p>
          <a:p>
            <a:pPr>
              <a:buFont typeface="Wingdings" panose="05000000000000000000" pitchFamily="2" charset="2"/>
              <a:buChar char="Ø"/>
            </a:pPr>
            <a:r>
              <a:rPr lang="en-IN" dirty="0"/>
              <a:t>HIDDEN OBJECT DETECTION</a:t>
            </a:r>
          </a:p>
        </p:txBody>
      </p:sp>
    </p:spTree>
    <p:extLst>
      <p:ext uri="{BB962C8B-B14F-4D97-AF65-F5344CB8AC3E}">
        <p14:creationId xmlns:p14="http://schemas.microsoft.com/office/powerpoint/2010/main" val="2289189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5013F-E033-4DDE-990A-59759AA36908}"/>
              </a:ext>
            </a:extLst>
          </p:cNvPr>
          <p:cNvSpPr>
            <a:spLocks noGrp="1"/>
          </p:cNvSpPr>
          <p:nvPr>
            <p:ph type="title"/>
          </p:nvPr>
        </p:nvSpPr>
        <p:spPr>
          <a:xfrm>
            <a:off x="765486" y="0"/>
            <a:ext cx="10515600" cy="1325563"/>
          </a:xfrm>
        </p:spPr>
        <p:txBody>
          <a:bodyPr/>
          <a:lstStyle/>
          <a:p>
            <a:r>
              <a:rPr lang="en-IN" dirty="0">
                <a:latin typeface="Arial Black" panose="020B0A04020102020204" pitchFamily="34" charset="0"/>
              </a:rPr>
              <a:t>CONTD…</a:t>
            </a:r>
          </a:p>
        </p:txBody>
      </p:sp>
      <p:pic>
        <p:nvPicPr>
          <p:cNvPr id="4" name="Night Vision Stealth Mission - Going Dark - Call of Duty Modern Warfare_Trim">
            <a:hlinkClick r:id="" action="ppaction://media"/>
            <a:extLst>
              <a:ext uri="{FF2B5EF4-FFF2-40B4-BE49-F238E27FC236}">
                <a16:creationId xmlns:a16="http://schemas.microsoft.com/office/drawing/2014/main" id="{53B9B601-D0C0-41DF-B1EA-FE8110A452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51910" y="1157806"/>
            <a:ext cx="7735887" cy="4351338"/>
          </a:xfrm>
        </p:spPr>
      </p:pic>
      <p:sp>
        <p:nvSpPr>
          <p:cNvPr id="5" name="TextBox 4">
            <a:extLst>
              <a:ext uri="{FF2B5EF4-FFF2-40B4-BE49-F238E27FC236}">
                <a16:creationId xmlns:a16="http://schemas.microsoft.com/office/drawing/2014/main" id="{AD2FD1B8-DDF4-40FB-928E-4FECA1BF7928}"/>
              </a:ext>
            </a:extLst>
          </p:cNvPr>
          <p:cNvSpPr txBox="1"/>
          <p:nvPr/>
        </p:nvSpPr>
        <p:spPr>
          <a:xfrm>
            <a:off x="236306" y="6133672"/>
            <a:ext cx="11537878" cy="369332"/>
          </a:xfrm>
          <a:prstGeom prst="rect">
            <a:avLst/>
          </a:prstGeom>
          <a:noFill/>
        </p:spPr>
        <p:txBody>
          <a:bodyPr wrap="square" rtlCol="0">
            <a:spAutoFit/>
          </a:bodyPr>
          <a:lstStyle/>
          <a:p>
            <a:r>
              <a:rPr lang="en-IN" dirty="0"/>
              <a:t>Source- PC game : call of duty modern warfare.</a:t>
            </a:r>
          </a:p>
        </p:txBody>
      </p:sp>
    </p:spTree>
    <p:extLst>
      <p:ext uri="{BB962C8B-B14F-4D97-AF65-F5344CB8AC3E}">
        <p14:creationId xmlns:p14="http://schemas.microsoft.com/office/powerpoint/2010/main" val="348868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6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2D24-7261-4E60-A4D3-10AC59D43B02}"/>
              </a:ext>
            </a:extLst>
          </p:cNvPr>
          <p:cNvSpPr>
            <a:spLocks noGrp="1"/>
          </p:cNvSpPr>
          <p:nvPr>
            <p:ph type="title"/>
          </p:nvPr>
        </p:nvSpPr>
        <p:spPr/>
        <p:txBody>
          <a:bodyPr/>
          <a:lstStyle/>
          <a:p>
            <a:r>
              <a:rPr lang="en-IN" dirty="0">
                <a:latin typeface="Arial Black" panose="020B0A04020102020204" pitchFamily="34" charset="0"/>
              </a:rPr>
              <a:t>CONTD…..</a:t>
            </a:r>
          </a:p>
        </p:txBody>
      </p:sp>
      <p:pic>
        <p:nvPicPr>
          <p:cNvPr id="6" name="Content Placeholder 5">
            <a:extLst>
              <a:ext uri="{FF2B5EF4-FFF2-40B4-BE49-F238E27FC236}">
                <a16:creationId xmlns:a16="http://schemas.microsoft.com/office/drawing/2014/main" id="{B2A0DE8B-0F90-4632-BB60-549F0E353D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85925"/>
            <a:ext cx="2619375" cy="1743075"/>
          </a:xfrm>
        </p:spPr>
      </p:pic>
      <p:pic>
        <p:nvPicPr>
          <p:cNvPr id="8" name="Picture 7">
            <a:extLst>
              <a:ext uri="{FF2B5EF4-FFF2-40B4-BE49-F238E27FC236}">
                <a16:creationId xmlns:a16="http://schemas.microsoft.com/office/drawing/2014/main" id="{E5E488C6-CC92-4B77-AF38-B7B1DE61E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336" y="4243748"/>
            <a:ext cx="3339302" cy="1856652"/>
          </a:xfrm>
          <a:prstGeom prst="rect">
            <a:avLst/>
          </a:prstGeom>
        </p:spPr>
      </p:pic>
      <p:pic>
        <p:nvPicPr>
          <p:cNvPr id="10" name="Picture 9">
            <a:extLst>
              <a:ext uri="{FF2B5EF4-FFF2-40B4-BE49-F238E27FC236}">
                <a16:creationId xmlns:a16="http://schemas.microsoft.com/office/drawing/2014/main" id="{6EC93B4E-40D5-46E0-8410-D4C064ED3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62" y="4310062"/>
            <a:ext cx="2647950" cy="1724025"/>
          </a:xfrm>
          <a:prstGeom prst="rect">
            <a:avLst/>
          </a:prstGeom>
        </p:spPr>
      </p:pic>
      <p:pic>
        <p:nvPicPr>
          <p:cNvPr id="12" name="Picture 11">
            <a:extLst>
              <a:ext uri="{FF2B5EF4-FFF2-40B4-BE49-F238E27FC236}">
                <a16:creationId xmlns:a16="http://schemas.microsoft.com/office/drawing/2014/main" id="{F5BE16C1-380C-4300-A41B-20AF8C89D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0336" y="1630960"/>
            <a:ext cx="3339301" cy="1966584"/>
          </a:xfrm>
          <a:prstGeom prst="rect">
            <a:avLst/>
          </a:prstGeom>
        </p:spPr>
      </p:pic>
      <p:pic>
        <p:nvPicPr>
          <p:cNvPr id="15" name="Picture 14">
            <a:extLst>
              <a:ext uri="{FF2B5EF4-FFF2-40B4-BE49-F238E27FC236}">
                <a16:creationId xmlns:a16="http://schemas.microsoft.com/office/drawing/2014/main" id="{0C7F0FCB-155D-4034-AA82-D40EF97740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2473" y="2245020"/>
            <a:ext cx="3602964" cy="2705047"/>
          </a:xfrm>
          <a:prstGeom prst="rect">
            <a:avLst/>
          </a:prstGeom>
        </p:spPr>
      </p:pic>
      <p:sp>
        <p:nvSpPr>
          <p:cNvPr id="17" name="TextBox 16">
            <a:extLst>
              <a:ext uri="{FF2B5EF4-FFF2-40B4-BE49-F238E27FC236}">
                <a16:creationId xmlns:a16="http://schemas.microsoft.com/office/drawing/2014/main" id="{EEDC853E-4C72-424D-B819-799C73482853}"/>
              </a:ext>
            </a:extLst>
          </p:cNvPr>
          <p:cNvSpPr txBox="1"/>
          <p:nvPr/>
        </p:nvSpPr>
        <p:spPr>
          <a:xfrm>
            <a:off x="8157881" y="6246564"/>
            <a:ext cx="3544584" cy="369332"/>
          </a:xfrm>
          <a:prstGeom prst="rect">
            <a:avLst/>
          </a:prstGeom>
          <a:noFill/>
        </p:spPr>
        <p:txBody>
          <a:bodyPr wrap="square" rtlCol="0">
            <a:spAutoFit/>
          </a:bodyPr>
          <a:lstStyle/>
          <a:p>
            <a:r>
              <a:rPr lang="en-IN" dirty="0"/>
              <a:t>Wildlife Observation</a:t>
            </a:r>
          </a:p>
        </p:txBody>
      </p:sp>
      <p:sp>
        <p:nvSpPr>
          <p:cNvPr id="18" name="TextBox 17">
            <a:extLst>
              <a:ext uri="{FF2B5EF4-FFF2-40B4-BE49-F238E27FC236}">
                <a16:creationId xmlns:a16="http://schemas.microsoft.com/office/drawing/2014/main" id="{80D44CD7-5788-4CDC-B4CE-DC892B479035}"/>
              </a:ext>
            </a:extLst>
          </p:cNvPr>
          <p:cNvSpPr txBox="1"/>
          <p:nvPr/>
        </p:nvSpPr>
        <p:spPr>
          <a:xfrm>
            <a:off x="838200" y="3729519"/>
            <a:ext cx="2472112" cy="369332"/>
          </a:xfrm>
          <a:prstGeom prst="rect">
            <a:avLst/>
          </a:prstGeom>
          <a:noFill/>
        </p:spPr>
        <p:txBody>
          <a:bodyPr wrap="square" rtlCol="0">
            <a:spAutoFit/>
          </a:bodyPr>
          <a:lstStyle/>
          <a:p>
            <a:r>
              <a:rPr lang="en-IN" dirty="0"/>
              <a:t>Hunting</a:t>
            </a:r>
          </a:p>
        </p:txBody>
      </p:sp>
      <p:sp>
        <p:nvSpPr>
          <p:cNvPr id="19" name="TextBox 18">
            <a:extLst>
              <a:ext uri="{FF2B5EF4-FFF2-40B4-BE49-F238E27FC236}">
                <a16:creationId xmlns:a16="http://schemas.microsoft.com/office/drawing/2014/main" id="{A43FE6F4-C407-4E3D-B075-822DBD457026}"/>
              </a:ext>
            </a:extLst>
          </p:cNvPr>
          <p:cNvSpPr txBox="1"/>
          <p:nvPr/>
        </p:nvSpPr>
        <p:spPr>
          <a:xfrm>
            <a:off x="489535" y="6348892"/>
            <a:ext cx="2766638" cy="369333"/>
          </a:xfrm>
          <a:prstGeom prst="rect">
            <a:avLst/>
          </a:prstGeom>
          <a:noFill/>
        </p:spPr>
        <p:txBody>
          <a:bodyPr wrap="square" rtlCol="0">
            <a:spAutoFit/>
          </a:bodyPr>
          <a:lstStyle/>
          <a:p>
            <a:r>
              <a:rPr lang="en-IN" dirty="0"/>
              <a:t>Military</a:t>
            </a:r>
          </a:p>
        </p:txBody>
      </p:sp>
    </p:spTree>
    <p:extLst>
      <p:ext uri="{BB962C8B-B14F-4D97-AF65-F5344CB8AC3E}">
        <p14:creationId xmlns:p14="http://schemas.microsoft.com/office/powerpoint/2010/main" val="2301628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701E5-E31D-4B6B-B12E-38CA023F6404}"/>
              </a:ext>
            </a:extLst>
          </p:cNvPr>
          <p:cNvSpPr>
            <a:spLocks noGrp="1"/>
          </p:cNvSpPr>
          <p:nvPr>
            <p:ph type="title"/>
          </p:nvPr>
        </p:nvSpPr>
        <p:spPr/>
        <p:txBody>
          <a:bodyPr/>
          <a:lstStyle/>
          <a:p>
            <a:r>
              <a:rPr lang="en-IN" dirty="0">
                <a:latin typeface="Arial Black" panose="020B0A04020102020204" pitchFamily="34" charset="0"/>
              </a:rPr>
              <a:t>CONCLUSION</a:t>
            </a:r>
          </a:p>
        </p:txBody>
      </p:sp>
      <p:sp>
        <p:nvSpPr>
          <p:cNvPr id="3" name="Content Placeholder 2">
            <a:extLst>
              <a:ext uri="{FF2B5EF4-FFF2-40B4-BE49-F238E27FC236}">
                <a16:creationId xmlns:a16="http://schemas.microsoft.com/office/drawing/2014/main" id="{810451A5-101B-4084-A192-8EF0314FCC65}"/>
              </a:ext>
            </a:extLst>
          </p:cNvPr>
          <p:cNvSpPr>
            <a:spLocks noGrp="1"/>
          </p:cNvSpPr>
          <p:nvPr>
            <p:ph idx="1"/>
          </p:nvPr>
        </p:nvSpPr>
        <p:spPr/>
        <p:txBody>
          <a:bodyPr/>
          <a:lstStyle/>
          <a:p>
            <a:pPr>
              <a:buFont typeface="Wingdings" panose="05000000000000000000" pitchFamily="2" charset="2"/>
              <a:buChar char="Ø"/>
            </a:pPr>
            <a:r>
              <a:rPr lang="en-US" dirty="0"/>
              <a:t>Night vision was originally developed for warfare. Information becomes even more valuable when lives literally depend on it, and the locations of enemy troops and awareness of your own surroundings are two of the most important types of information. The ability to gather this information at night, when your enemies may be blind, is a huge advantage.</a:t>
            </a:r>
          </a:p>
          <a:p>
            <a:pPr>
              <a:buFont typeface="Wingdings" panose="05000000000000000000" pitchFamily="2" charset="2"/>
              <a:buChar char="Ø"/>
            </a:pPr>
            <a:r>
              <a:rPr lang="en-US" dirty="0"/>
              <a:t>Today in 21</a:t>
            </a:r>
            <a:r>
              <a:rPr lang="en-US" baseline="30000" dirty="0"/>
              <a:t>st</a:t>
            </a:r>
            <a:r>
              <a:rPr lang="en-US" dirty="0"/>
              <a:t> century we have come a long way in the development of night vision technology, from the early 1940s.</a:t>
            </a:r>
            <a:endParaRPr lang="en-IN" dirty="0"/>
          </a:p>
        </p:txBody>
      </p:sp>
    </p:spTree>
    <p:extLst>
      <p:ext uri="{BB962C8B-B14F-4D97-AF65-F5344CB8AC3E}">
        <p14:creationId xmlns:p14="http://schemas.microsoft.com/office/powerpoint/2010/main" val="62718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E4B96-0FF4-4BC2-93BC-BC7D46659000}"/>
              </a:ext>
            </a:extLst>
          </p:cNvPr>
          <p:cNvSpPr>
            <a:spLocks noGrp="1"/>
          </p:cNvSpPr>
          <p:nvPr>
            <p:ph type="title"/>
          </p:nvPr>
        </p:nvSpPr>
        <p:spPr/>
        <p:txBody>
          <a:bodyPr/>
          <a:lstStyle/>
          <a:p>
            <a:r>
              <a:rPr lang="en-IN" dirty="0">
                <a:latin typeface="Arial Black" panose="020B0A04020102020204" pitchFamily="34" charset="0"/>
              </a:rPr>
              <a:t>REFERENCES</a:t>
            </a:r>
          </a:p>
        </p:txBody>
      </p:sp>
      <p:sp>
        <p:nvSpPr>
          <p:cNvPr id="3" name="Content Placeholder 2">
            <a:extLst>
              <a:ext uri="{FF2B5EF4-FFF2-40B4-BE49-F238E27FC236}">
                <a16:creationId xmlns:a16="http://schemas.microsoft.com/office/drawing/2014/main" id="{21C24A67-035A-4E54-8560-05E774C1EB8E}"/>
              </a:ext>
            </a:extLst>
          </p:cNvPr>
          <p:cNvSpPr>
            <a:spLocks noGrp="1"/>
          </p:cNvSpPr>
          <p:nvPr>
            <p:ph idx="1"/>
          </p:nvPr>
        </p:nvSpPr>
        <p:spPr/>
        <p:txBody>
          <a:bodyPr>
            <a:normAutofit lnSpcReduction="10000"/>
          </a:bodyPr>
          <a:lstStyle/>
          <a:p>
            <a:r>
              <a:rPr lang="en-IN" dirty="0">
                <a:hlinkClick r:id="rId2"/>
              </a:rPr>
              <a:t>https://www.geeksforgeeks.org/night-vision-technology/#:~:text=Night%20vision%20technology%20works%20in,light%20and%20then%20amplify%20it</a:t>
            </a:r>
            <a:r>
              <a:rPr lang="en-IN" dirty="0"/>
              <a:t>.</a:t>
            </a:r>
          </a:p>
          <a:p>
            <a:r>
              <a:rPr lang="en-IN" dirty="0">
                <a:hlinkClick r:id="rId3"/>
              </a:rPr>
              <a:t>https://en.wikipedia.org/wiki/Night_vision</a:t>
            </a:r>
            <a:endParaRPr lang="en-IN" dirty="0"/>
          </a:p>
          <a:p>
            <a:r>
              <a:rPr lang="en-IN" dirty="0">
                <a:hlinkClick r:id="rId4"/>
              </a:rPr>
              <a:t>https://www.dhs.gov/sites/default/files/publications/NV-Tech-HB_1013-508.pdf</a:t>
            </a:r>
            <a:endParaRPr lang="en-IN" dirty="0"/>
          </a:p>
          <a:p>
            <a:r>
              <a:rPr lang="en-IN" dirty="0">
                <a:hlinkClick r:id="rId5"/>
              </a:rPr>
              <a:t>https://whatis.techtarget.com/definition/night-vision</a:t>
            </a:r>
            <a:endParaRPr lang="en-IN" dirty="0"/>
          </a:p>
          <a:p>
            <a:r>
              <a:rPr lang="en-IN" dirty="0">
                <a:hlinkClick r:id="rId6"/>
              </a:rPr>
              <a:t>https://www.asc.ohio-state.edu/perry.6/p596_au99/Samples/shortmed/johnmedium/index.html</a:t>
            </a:r>
            <a:endParaRPr lang="en-IN" dirty="0"/>
          </a:p>
          <a:p>
            <a:pPr marL="0" indent="0">
              <a:buNone/>
            </a:pPr>
            <a:endParaRPr lang="en-IN" dirty="0"/>
          </a:p>
        </p:txBody>
      </p:sp>
    </p:spTree>
    <p:extLst>
      <p:ext uri="{BB962C8B-B14F-4D97-AF65-F5344CB8AC3E}">
        <p14:creationId xmlns:p14="http://schemas.microsoft.com/office/powerpoint/2010/main" val="613096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t="-21000" b="-3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7EC69F-1230-4033-A6A6-AE17BCAF59D0}"/>
              </a:ext>
            </a:extLst>
          </p:cNvPr>
          <p:cNvSpPr>
            <a:spLocks noGrp="1"/>
          </p:cNvSpPr>
          <p:nvPr>
            <p:ph idx="1"/>
          </p:nvPr>
        </p:nvSpPr>
        <p:spPr>
          <a:xfrm>
            <a:off x="1146424" y="1085885"/>
            <a:ext cx="10515600" cy="4351338"/>
          </a:xfrm>
        </p:spPr>
        <p:txBody>
          <a:bodyPr/>
          <a:lstStyle/>
          <a:p>
            <a:pPr marL="0" indent="0">
              <a:buNone/>
            </a:pPr>
            <a:r>
              <a:rPr lang="en-IN" dirty="0"/>
              <a:t>                                          </a:t>
            </a:r>
          </a:p>
          <a:p>
            <a:endParaRPr lang="en-IN" dirty="0"/>
          </a:p>
          <a:p>
            <a:endParaRPr lang="en-IN" dirty="0"/>
          </a:p>
          <a:p>
            <a:pPr marL="0" indent="0">
              <a:buNone/>
            </a:pPr>
            <a:r>
              <a:rPr lang="en-IN" sz="6000" dirty="0">
                <a:latin typeface="Arial Black" panose="020B0A04020102020204" pitchFamily="34" charset="0"/>
              </a:rPr>
              <a:t>             THANK   </a:t>
            </a:r>
          </a:p>
          <a:p>
            <a:pPr marL="0" indent="0">
              <a:buNone/>
            </a:pPr>
            <a:r>
              <a:rPr lang="en-IN" sz="6000" dirty="0">
                <a:latin typeface="Arial Black" panose="020B0A04020102020204" pitchFamily="34" charset="0"/>
              </a:rPr>
              <a:t>               YOU              </a:t>
            </a:r>
          </a:p>
        </p:txBody>
      </p:sp>
    </p:spTree>
    <p:extLst>
      <p:ext uri="{BB962C8B-B14F-4D97-AF65-F5344CB8AC3E}">
        <p14:creationId xmlns:p14="http://schemas.microsoft.com/office/powerpoint/2010/main" val="464136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9C5D-CD46-45E5-8E2F-5198E33B7C27}"/>
              </a:ext>
            </a:extLst>
          </p:cNvPr>
          <p:cNvSpPr>
            <a:spLocks noGrp="1"/>
          </p:cNvSpPr>
          <p:nvPr>
            <p:ph type="title"/>
          </p:nvPr>
        </p:nvSpPr>
        <p:spPr/>
        <p:txBody>
          <a:bodyPr>
            <a:normAutofit/>
          </a:bodyPr>
          <a:lstStyle/>
          <a:p>
            <a:r>
              <a:rPr lang="en-IN" sz="4000" dirty="0">
                <a:latin typeface="Arial Black" panose="020B0A04020102020204" pitchFamily="34" charset="0"/>
              </a:rPr>
              <a:t>INTRODUCTION</a:t>
            </a:r>
          </a:p>
        </p:txBody>
      </p:sp>
      <p:sp>
        <p:nvSpPr>
          <p:cNvPr id="3" name="Content Placeholder 2">
            <a:extLst>
              <a:ext uri="{FF2B5EF4-FFF2-40B4-BE49-F238E27FC236}">
                <a16:creationId xmlns:a16="http://schemas.microsoft.com/office/drawing/2014/main" id="{C506F057-A329-45B7-A2DB-C9726D7CA592}"/>
              </a:ext>
            </a:extLst>
          </p:cNvPr>
          <p:cNvSpPr>
            <a:spLocks noGrp="1"/>
          </p:cNvSpPr>
          <p:nvPr>
            <p:ph idx="1"/>
          </p:nvPr>
        </p:nvSpPr>
        <p:spPr/>
        <p:txBody>
          <a:bodyPr>
            <a:normAutofit/>
          </a:bodyPr>
          <a:lstStyle/>
          <a:p>
            <a:pPr>
              <a:buFont typeface="Wingdings" panose="05000000000000000000" pitchFamily="2" charset="2"/>
              <a:buChar char="q"/>
            </a:pPr>
            <a:r>
              <a:rPr lang="en-US" dirty="0">
                <a:solidFill>
                  <a:schemeClr val="accent1">
                    <a:lumMod val="75000"/>
                  </a:schemeClr>
                </a:solidFill>
              </a:rPr>
              <a:t>Night vision is the ability to see in low light conditions.</a:t>
            </a:r>
          </a:p>
          <a:p>
            <a:pPr marL="0" indent="0">
              <a:buNone/>
            </a:pPr>
            <a:endParaRPr lang="en-US" dirty="0">
              <a:solidFill>
                <a:schemeClr val="accent1">
                  <a:lumMod val="75000"/>
                </a:schemeClr>
              </a:solidFill>
            </a:endParaRPr>
          </a:p>
          <a:p>
            <a:pPr>
              <a:buFont typeface="Wingdings" panose="05000000000000000000" pitchFamily="2" charset="2"/>
              <a:buChar char="q"/>
            </a:pPr>
            <a:r>
              <a:rPr lang="en-US" dirty="0">
                <a:solidFill>
                  <a:schemeClr val="accent1">
                    <a:lumMod val="75000"/>
                  </a:schemeClr>
                </a:solidFill>
              </a:rPr>
              <a:t>Humans have poor night vision compared to many other animals.</a:t>
            </a:r>
          </a:p>
          <a:p>
            <a:pPr marL="0" indent="0">
              <a:buNone/>
            </a:pPr>
            <a:endParaRPr lang="en-US" dirty="0">
              <a:solidFill>
                <a:schemeClr val="accent1">
                  <a:lumMod val="75000"/>
                </a:schemeClr>
              </a:solidFill>
            </a:endParaRPr>
          </a:p>
          <a:p>
            <a:pPr>
              <a:buFont typeface="Wingdings" panose="05000000000000000000" pitchFamily="2" charset="2"/>
              <a:buChar char="q"/>
            </a:pPr>
            <a:r>
              <a:rPr lang="en-US" b="0" i="0" dirty="0">
                <a:solidFill>
                  <a:schemeClr val="accent1">
                    <a:lumMod val="75000"/>
                  </a:schemeClr>
                </a:solidFill>
                <a:effectLst/>
                <a:latin typeface="-apple-system"/>
              </a:rPr>
              <a:t>With quality night vision goggles and scopes you can see people, animals, and objects up to 1,000 yards away on a dark night. </a:t>
            </a:r>
          </a:p>
          <a:p>
            <a:pPr marL="0" indent="0">
              <a:buNone/>
            </a:pPr>
            <a:endParaRPr lang="en-US" b="0" i="0" dirty="0">
              <a:solidFill>
                <a:schemeClr val="accent1">
                  <a:lumMod val="75000"/>
                </a:schemeClr>
              </a:solidFill>
              <a:effectLst/>
              <a:latin typeface="-apple-system"/>
            </a:endParaRPr>
          </a:p>
          <a:p>
            <a:pPr>
              <a:buFont typeface="Wingdings" panose="05000000000000000000" pitchFamily="2" charset="2"/>
              <a:buChar char="q"/>
            </a:pPr>
            <a:r>
              <a:rPr lang="en-US" dirty="0">
                <a:solidFill>
                  <a:schemeClr val="accent1">
                    <a:lumMod val="75000"/>
                  </a:schemeClr>
                </a:solidFill>
                <a:latin typeface="-apple-system"/>
              </a:rPr>
              <a:t>It is originally developed for military use.</a:t>
            </a:r>
            <a:endParaRPr lang="en-US" dirty="0">
              <a:solidFill>
                <a:schemeClr val="accent1">
                  <a:lumMod val="75000"/>
                </a:schemeClr>
              </a:solidFill>
            </a:endParaRPr>
          </a:p>
          <a:p>
            <a:pPr>
              <a:buFont typeface="Wingdings" panose="05000000000000000000" pitchFamily="2" charset="2"/>
              <a:buChar char="q"/>
            </a:pPr>
            <a:endParaRPr lang="en-IN" dirty="0">
              <a:solidFill>
                <a:schemeClr val="accent1">
                  <a:lumMod val="75000"/>
                </a:schemeClr>
              </a:solidFill>
            </a:endParaRPr>
          </a:p>
        </p:txBody>
      </p:sp>
    </p:spTree>
    <p:extLst>
      <p:ext uri="{BB962C8B-B14F-4D97-AF65-F5344CB8AC3E}">
        <p14:creationId xmlns:p14="http://schemas.microsoft.com/office/powerpoint/2010/main" val="50874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A0976-3A67-406F-B54F-065AF7E0C19F}"/>
              </a:ext>
            </a:extLst>
          </p:cNvPr>
          <p:cNvSpPr>
            <a:spLocks noGrp="1"/>
          </p:cNvSpPr>
          <p:nvPr>
            <p:ph type="title"/>
          </p:nvPr>
        </p:nvSpPr>
        <p:spPr/>
        <p:txBody>
          <a:bodyPr/>
          <a:lstStyle/>
          <a:p>
            <a:r>
              <a:rPr lang="en-IN" dirty="0">
                <a:latin typeface="Arial Black" panose="020B0A04020102020204" pitchFamily="34" charset="0"/>
              </a:rPr>
              <a:t>HISTORY</a:t>
            </a:r>
          </a:p>
        </p:txBody>
      </p:sp>
      <p:sp>
        <p:nvSpPr>
          <p:cNvPr id="4" name="AutoShape 2" descr="m2 sniperscope night vision device">
            <a:extLst>
              <a:ext uri="{FF2B5EF4-FFF2-40B4-BE49-F238E27FC236}">
                <a16:creationId xmlns:a16="http://schemas.microsoft.com/office/drawing/2014/main" id="{387C346B-CB07-4F2E-BD64-DD95EC52D506}"/>
              </a:ext>
            </a:extLst>
          </p:cNvPr>
          <p:cNvSpPr>
            <a:spLocks noChangeAspect="1" noChangeArrowheads="1"/>
          </p:cNvSpPr>
          <p:nvPr/>
        </p:nvSpPr>
        <p:spPr bwMode="auto">
          <a:xfrm>
            <a:off x="5943600" y="30300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Content Placeholder 5">
            <a:extLst>
              <a:ext uri="{FF2B5EF4-FFF2-40B4-BE49-F238E27FC236}">
                <a16:creationId xmlns:a16="http://schemas.microsoft.com/office/drawing/2014/main" id="{96B8D8BC-9E2D-4759-B677-D71E061843E9}"/>
              </a:ext>
            </a:extLst>
          </p:cNvPr>
          <p:cNvSpPr>
            <a:spLocks noGrp="1"/>
          </p:cNvSpPr>
          <p:nvPr>
            <p:ph idx="1"/>
          </p:nvPr>
        </p:nvSpPr>
        <p:spPr/>
        <p:txBody>
          <a:bodyPr/>
          <a:lstStyle/>
          <a:p>
            <a:r>
              <a:rPr lang="en-US" dirty="0"/>
              <a:t>The first night vision devices (Gen 0) were introduced by the German army as early as 1939. By the end of World War II, the German army had equipped approximately 50 Panther tanks with night optics. </a:t>
            </a:r>
          </a:p>
          <a:p>
            <a:endParaRPr lang="en-IN" dirty="0"/>
          </a:p>
        </p:txBody>
      </p:sp>
      <p:pic>
        <p:nvPicPr>
          <p:cNvPr id="7" name="Picture 6">
            <a:extLst>
              <a:ext uri="{FF2B5EF4-FFF2-40B4-BE49-F238E27FC236}">
                <a16:creationId xmlns:a16="http://schemas.microsoft.com/office/drawing/2014/main" id="{77788B2C-A8B9-47F1-AEAD-20B99EA076DE}"/>
              </a:ext>
            </a:extLst>
          </p:cNvPr>
          <p:cNvPicPr>
            <a:picLocks noChangeAspect="1"/>
          </p:cNvPicPr>
          <p:nvPr/>
        </p:nvPicPr>
        <p:blipFill>
          <a:blip r:embed="rId2"/>
          <a:stretch>
            <a:fillRect/>
          </a:stretch>
        </p:blipFill>
        <p:spPr>
          <a:xfrm>
            <a:off x="3929383" y="4117369"/>
            <a:ext cx="3819525" cy="1828800"/>
          </a:xfrm>
          <a:prstGeom prst="rect">
            <a:avLst/>
          </a:prstGeom>
        </p:spPr>
      </p:pic>
      <p:sp>
        <p:nvSpPr>
          <p:cNvPr id="8" name="TextBox 7">
            <a:extLst>
              <a:ext uri="{FF2B5EF4-FFF2-40B4-BE49-F238E27FC236}">
                <a16:creationId xmlns:a16="http://schemas.microsoft.com/office/drawing/2014/main" id="{1455FB68-D9DC-46C0-BAA3-4C5666E902CA}"/>
              </a:ext>
            </a:extLst>
          </p:cNvPr>
          <p:cNvSpPr txBox="1"/>
          <p:nvPr/>
        </p:nvSpPr>
        <p:spPr>
          <a:xfrm>
            <a:off x="3929383" y="5992297"/>
            <a:ext cx="3573112" cy="369332"/>
          </a:xfrm>
          <a:prstGeom prst="rect">
            <a:avLst/>
          </a:prstGeom>
          <a:noFill/>
        </p:spPr>
        <p:txBody>
          <a:bodyPr wrap="square" rtlCol="0">
            <a:spAutoFit/>
          </a:bodyPr>
          <a:lstStyle/>
          <a:p>
            <a:r>
              <a:rPr lang="en-IN" dirty="0"/>
              <a:t>M2 Sniperscope</a:t>
            </a:r>
          </a:p>
        </p:txBody>
      </p:sp>
      <p:sp>
        <p:nvSpPr>
          <p:cNvPr id="9" name="TextBox 8">
            <a:extLst>
              <a:ext uri="{FF2B5EF4-FFF2-40B4-BE49-F238E27FC236}">
                <a16:creationId xmlns:a16="http://schemas.microsoft.com/office/drawing/2014/main" id="{8696DEC5-D51D-418D-8CD9-8055844B5D21}"/>
              </a:ext>
            </a:extLst>
          </p:cNvPr>
          <p:cNvSpPr txBox="1"/>
          <p:nvPr/>
        </p:nvSpPr>
        <p:spPr>
          <a:xfrm>
            <a:off x="6713679" y="5669131"/>
            <a:ext cx="5183795" cy="646331"/>
          </a:xfrm>
          <a:prstGeom prst="rect">
            <a:avLst/>
          </a:prstGeom>
          <a:noFill/>
        </p:spPr>
        <p:txBody>
          <a:bodyPr wrap="square" rtlCol="0">
            <a:spAutoFit/>
          </a:bodyPr>
          <a:lstStyle/>
          <a:p>
            <a:r>
              <a:rPr lang="en-IN" dirty="0"/>
              <a:t>Source- https://www.nightvision.com.au/the-history-of-night-vision-technology</a:t>
            </a:r>
          </a:p>
        </p:txBody>
      </p:sp>
    </p:spTree>
    <p:extLst>
      <p:ext uri="{BB962C8B-B14F-4D97-AF65-F5344CB8AC3E}">
        <p14:creationId xmlns:p14="http://schemas.microsoft.com/office/powerpoint/2010/main" val="268201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62F44-53EB-441F-ACC2-CA8F3CBCE7B3}"/>
              </a:ext>
            </a:extLst>
          </p:cNvPr>
          <p:cNvSpPr>
            <a:spLocks noGrp="1"/>
          </p:cNvSpPr>
          <p:nvPr>
            <p:ph type="title"/>
          </p:nvPr>
        </p:nvSpPr>
        <p:spPr/>
        <p:txBody>
          <a:bodyPr/>
          <a:lstStyle/>
          <a:p>
            <a:r>
              <a:rPr lang="en-IN" dirty="0">
                <a:latin typeface="Arial Black" panose="020B0A04020102020204" pitchFamily="34" charset="0"/>
              </a:rPr>
              <a:t>Contd…</a:t>
            </a:r>
          </a:p>
        </p:txBody>
      </p:sp>
      <p:sp>
        <p:nvSpPr>
          <p:cNvPr id="3" name="Content Placeholder 2">
            <a:extLst>
              <a:ext uri="{FF2B5EF4-FFF2-40B4-BE49-F238E27FC236}">
                <a16:creationId xmlns:a16="http://schemas.microsoft.com/office/drawing/2014/main" id="{72AB6968-77C8-400E-90CD-69AAE4F054E9}"/>
              </a:ext>
            </a:extLst>
          </p:cNvPr>
          <p:cNvSpPr>
            <a:spLocks noGrp="1"/>
          </p:cNvSpPr>
          <p:nvPr>
            <p:ph idx="1"/>
          </p:nvPr>
        </p:nvSpPr>
        <p:spPr/>
        <p:txBody>
          <a:bodyPr/>
          <a:lstStyle/>
          <a:p>
            <a:r>
              <a:rPr lang="en-IN" dirty="0"/>
              <a:t>Pre 1940’s:Flares and spotlights were used for operations at night.</a:t>
            </a:r>
          </a:p>
          <a:p>
            <a:endParaRPr lang="en-IN" dirty="0"/>
          </a:p>
          <a:p>
            <a:r>
              <a:rPr lang="en-IN" dirty="0"/>
              <a:t>Due to the nature of these early night vision devices (NVD),they gave away tactical positions.</a:t>
            </a:r>
          </a:p>
          <a:p>
            <a:endParaRPr lang="en-IN" dirty="0"/>
          </a:p>
          <a:p>
            <a:r>
              <a:rPr lang="en-IN" dirty="0"/>
              <a:t>Military Scientists began to think of ways to improve night vision to gain a strategic advantage.</a:t>
            </a:r>
          </a:p>
        </p:txBody>
      </p:sp>
    </p:spTree>
    <p:extLst>
      <p:ext uri="{BB962C8B-B14F-4D97-AF65-F5344CB8AC3E}">
        <p14:creationId xmlns:p14="http://schemas.microsoft.com/office/powerpoint/2010/main" val="1489750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307FBD-9DC4-4859-B5A2-92E07FDD65B7}"/>
              </a:ext>
            </a:extLst>
          </p:cNvPr>
          <p:cNvSpPr txBox="1"/>
          <p:nvPr/>
        </p:nvSpPr>
        <p:spPr>
          <a:xfrm>
            <a:off x="8260422" y="6369978"/>
            <a:ext cx="3811713" cy="369332"/>
          </a:xfrm>
          <a:prstGeom prst="rect">
            <a:avLst/>
          </a:prstGeom>
          <a:noFill/>
        </p:spPr>
        <p:txBody>
          <a:bodyPr wrap="square" rtlCol="0">
            <a:spAutoFit/>
          </a:bodyPr>
          <a:lstStyle/>
          <a:p>
            <a:r>
              <a:rPr lang="en-IN" dirty="0"/>
              <a:t>Source-https://www.google.com</a:t>
            </a:r>
          </a:p>
        </p:txBody>
      </p:sp>
    </p:spTree>
    <p:extLst>
      <p:ext uri="{BB962C8B-B14F-4D97-AF65-F5344CB8AC3E}">
        <p14:creationId xmlns:p14="http://schemas.microsoft.com/office/powerpoint/2010/main" val="73415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FDAC5-A9B1-45E4-9E2A-804E3857C7C1}"/>
              </a:ext>
            </a:extLst>
          </p:cNvPr>
          <p:cNvSpPr>
            <a:spLocks noGrp="1"/>
          </p:cNvSpPr>
          <p:nvPr>
            <p:ph type="title"/>
          </p:nvPr>
        </p:nvSpPr>
        <p:spPr>
          <a:noFill/>
        </p:spPr>
        <p:txBody>
          <a:bodyPr/>
          <a:lstStyle/>
          <a:p>
            <a:r>
              <a:rPr lang="en-IN" dirty="0">
                <a:latin typeface="Arial Black" panose="020B0A04020102020204" pitchFamily="34" charset="0"/>
              </a:rPr>
              <a:t>TYPES OF NIGHT VISION</a:t>
            </a:r>
          </a:p>
        </p:txBody>
      </p:sp>
      <p:sp>
        <p:nvSpPr>
          <p:cNvPr id="3" name="Content Placeholder 2">
            <a:extLst>
              <a:ext uri="{FF2B5EF4-FFF2-40B4-BE49-F238E27FC236}">
                <a16:creationId xmlns:a16="http://schemas.microsoft.com/office/drawing/2014/main" id="{E141709E-A565-4776-ACC2-F8941C7AC444}"/>
              </a:ext>
            </a:extLst>
          </p:cNvPr>
          <p:cNvSpPr>
            <a:spLocks noGrp="1"/>
          </p:cNvSpPr>
          <p:nvPr>
            <p:ph idx="1"/>
          </p:nvPr>
        </p:nvSpPr>
        <p:spPr/>
        <p:txBody>
          <a:bodyPr/>
          <a:lstStyle/>
          <a:p>
            <a:pPr marL="0" indent="0">
              <a:buNone/>
            </a:pPr>
            <a:r>
              <a:rPr lang="en-IN" dirty="0"/>
              <a:t>BROADLY CLASSIFIED INTO THREE MAIN TYPES</a:t>
            </a:r>
          </a:p>
          <a:p>
            <a:endParaRPr lang="en-IN" dirty="0"/>
          </a:p>
          <a:p>
            <a:pPr>
              <a:buFont typeface="Wingdings" panose="05000000000000000000" pitchFamily="2" charset="2"/>
              <a:buChar char="Ø"/>
            </a:pPr>
            <a:r>
              <a:rPr lang="en-IN" dirty="0"/>
              <a:t>Image intensifier night vision</a:t>
            </a:r>
          </a:p>
          <a:p>
            <a:endParaRPr lang="en-IN" dirty="0"/>
          </a:p>
          <a:p>
            <a:pPr>
              <a:buFont typeface="Wingdings" panose="05000000000000000000" pitchFamily="2" charset="2"/>
              <a:buChar char="Ø"/>
            </a:pPr>
            <a:r>
              <a:rPr lang="en-IN" dirty="0"/>
              <a:t>Digital night vision</a:t>
            </a:r>
          </a:p>
          <a:p>
            <a:pPr>
              <a:buFont typeface="Wingdings" panose="05000000000000000000" pitchFamily="2" charset="2"/>
              <a:buChar char="Ø"/>
            </a:pPr>
            <a:endParaRPr lang="en-IN" dirty="0"/>
          </a:p>
          <a:p>
            <a:pPr>
              <a:buFont typeface="Wingdings" panose="05000000000000000000" pitchFamily="2" charset="2"/>
              <a:buChar char="Ø"/>
            </a:pPr>
            <a:r>
              <a:rPr lang="en-IN" dirty="0"/>
              <a:t>Thermal imagers</a:t>
            </a:r>
          </a:p>
        </p:txBody>
      </p:sp>
    </p:spTree>
    <p:extLst>
      <p:ext uri="{BB962C8B-B14F-4D97-AF65-F5344CB8AC3E}">
        <p14:creationId xmlns:p14="http://schemas.microsoft.com/office/powerpoint/2010/main" val="488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08E77-4FDF-478E-85B0-C97CC2CC22F3}"/>
              </a:ext>
            </a:extLst>
          </p:cNvPr>
          <p:cNvSpPr>
            <a:spLocks noGrp="1"/>
          </p:cNvSpPr>
          <p:nvPr>
            <p:ph type="title"/>
          </p:nvPr>
        </p:nvSpPr>
        <p:spPr/>
        <p:txBody>
          <a:bodyPr/>
          <a:lstStyle/>
          <a:p>
            <a:r>
              <a:rPr lang="en-IN" dirty="0">
                <a:latin typeface="Arial Black" panose="020B0A04020102020204" pitchFamily="34" charset="0"/>
              </a:rPr>
              <a:t>WORKING Of TECHNICAL NIGHT VISION</a:t>
            </a:r>
          </a:p>
        </p:txBody>
      </p:sp>
      <p:sp>
        <p:nvSpPr>
          <p:cNvPr id="3" name="Content Placeholder 2">
            <a:extLst>
              <a:ext uri="{FF2B5EF4-FFF2-40B4-BE49-F238E27FC236}">
                <a16:creationId xmlns:a16="http://schemas.microsoft.com/office/drawing/2014/main" id="{BE17106A-F465-4286-91DF-40113AD8D12D}"/>
              </a:ext>
            </a:extLst>
          </p:cNvPr>
          <p:cNvSpPr>
            <a:spLocks noGrp="1"/>
          </p:cNvSpPr>
          <p:nvPr>
            <p:ph idx="1"/>
          </p:nvPr>
        </p:nvSpPr>
        <p:spPr/>
        <p:txBody>
          <a:bodyPr>
            <a:normAutofit lnSpcReduction="10000"/>
          </a:bodyPr>
          <a:lstStyle/>
          <a:p>
            <a:r>
              <a:rPr lang="en-IN" dirty="0">
                <a:solidFill>
                  <a:schemeClr val="accent1">
                    <a:lumMod val="75000"/>
                  </a:schemeClr>
                </a:solidFill>
              </a:rPr>
              <a:t>Technical night vision can work in two different ways.</a:t>
            </a:r>
          </a:p>
          <a:p>
            <a:pPr marL="0" indent="0">
              <a:buNone/>
            </a:pPr>
            <a:endParaRPr lang="en-IN" dirty="0">
              <a:solidFill>
                <a:schemeClr val="accent1">
                  <a:lumMod val="75000"/>
                </a:schemeClr>
              </a:solidFill>
            </a:endParaRPr>
          </a:p>
          <a:p>
            <a:pPr>
              <a:buFont typeface="Wingdings" panose="05000000000000000000" pitchFamily="2" charset="2"/>
              <a:buChar char="Ø"/>
            </a:pPr>
            <a:r>
              <a:rPr lang="en-IN" dirty="0">
                <a:solidFill>
                  <a:schemeClr val="accent1">
                    <a:lumMod val="75000"/>
                  </a:schemeClr>
                </a:solidFill>
              </a:rPr>
              <a:t>Image Intensifier</a:t>
            </a:r>
          </a:p>
          <a:p>
            <a:r>
              <a:rPr lang="en-US" b="0" i="0" dirty="0">
                <a:solidFill>
                  <a:schemeClr val="accent1">
                    <a:lumMod val="75000"/>
                  </a:schemeClr>
                </a:solidFill>
                <a:effectLst/>
                <a:latin typeface="Open Sans"/>
              </a:rPr>
              <a:t>Dim light from a night scene enters the lens at the front. The light is made of photons (particles of light) of all colors.</a:t>
            </a:r>
          </a:p>
          <a:p>
            <a:r>
              <a:rPr lang="en-US" dirty="0">
                <a:solidFill>
                  <a:schemeClr val="accent1">
                    <a:lumMod val="75000"/>
                  </a:schemeClr>
                </a:solidFill>
              </a:rPr>
              <a:t>As the photons enter the goggles, they strike a light-sensitive surface called a photocathode. it's job is to convert photons into electrons.</a:t>
            </a:r>
          </a:p>
          <a:p>
            <a:r>
              <a:rPr lang="en-US" dirty="0">
                <a:solidFill>
                  <a:schemeClr val="accent1">
                    <a:lumMod val="75000"/>
                  </a:schemeClr>
                </a:solidFill>
              </a:rPr>
              <a:t>The electrons are amplified by a micro channel plate, a kind of photoelectric cell. Each electron entering results in many more electrons leaving it.</a:t>
            </a:r>
            <a:endParaRPr lang="en-IN" dirty="0">
              <a:solidFill>
                <a:schemeClr val="accent1">
                  <a:lumMod val="75000"/>
                </a:schemeClr>
              </a:solidFill>
            </a:endParaRPr>
          </a:p>
        </p:txBody>
      </p:sp>
    </p:spTree>
    <p:extLst>
      <p:ext uri="{BB962C8B-B14F-4D97-AF65-F5344CB8AC3E}">
        <p14:creationId xmlns:p14="http://schemas.microsoft.com/office/powerpoint/2010/main" val="557427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57F9C9-7E6B-4F5C-A1D1-C0177B39A2E6}"/>
              </a:ext>
            </a:extLst>
          </p:cNvPr>
          <p:cNvSpPr>
            <a:spLocks noGrp="1"/>
          </p:cNvSpPr>
          <p:nvPr>
            <p:ph idx="1"/>
          </p:nvPr>
        </p:nvSpPr>
        <p:spPr>
          <a:xfrm>
            <a:off x="195263" y="246063"/>
            <a:ext cx="11857037" cy="6462712"/>
          </a:xfrm>
        </p:spPr>
        <p:txBody>
          <a:bodyPr/>
          <a:lstStyle/>
          <a:p>
            <a:pPr marL="0" indent="0">
              <a:buNone/>
            </a:pPr>
            <a:r>
              <a:rPr lang="en-US" dirty="0">
                <a:latin typeface="Arial Black" panose="020B0A04020102020204" pitchFamily="34" charset="0"/>
              </a:rPr>
              <a:t> CONTD……</a:t>
            </a:r>
          </a:p>
          <a:p>
            <a:endParaRPr lang="en-US" dirty="0"/>
          </a:p>
          <a:p>
            <a:r>
              <a:rPr lang="en-US" sz="4000" dirty="0"/>
              <a:t>The electrons leaving the microchannel plate hit a phosphor screen.</a:t>
            </a:r>
          </a:p>
          <a:p>
            <a:pPr marL="0" indent="0">
              <a:buNone/>
            </a:pPr>
            <a:endParaRPr lang="en-US" sz="4000" dirty="0"/>
          </a:p>
          <a:p>
            <a:r>
              <a:rPr lang="en-US" sz="4000" dirty="0"/>
              <a:t>The energy of electrons release photons and create green image on the screen.</a:t>
            </a:r>
          </a:p>
          <a:p>
            <a:pPr marL="0" indent="0">
              <a:buNone/>
            </a:pPr>
            <a:endParaRPr lang="en-US" sz="4000" dirty="0"/>
          </a:p>
          <a:p>
            <a:r>
              <a:rPr lang="en-US" sz="4000" dirty="0"/>
              <a:t>The green phosphor image is viewed through another lens.</a:t>
            </a:r>
          </a:p>
          <a:p>
            <a:endParaRPr lang="en-US" sz="4000" dirty="0"/>
          </a:p>
          <a:p>
            <a:endParaRPr lang="en-IN" dirty="0"/>
          </a:p>
        </p:txBody>
      </p:sp>
    </p:spTree>
    <p:extLst>
      <p:ext uri="{BB962C8B-B14F-4D97-AF65-F5344CB8AC3E}">
        <p14:creationId xmlns:p14="http://schemas.microsoft.com/office/powerpoint/2010/main" val="1392636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1262</Words>
  <Application>Microsoft Office PowerPoint</Application>
  <PresentationFormat>Widescreen</PresentationFormat>
  <Paragraphs>132</Paragraphs>
  <Slides>25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-apple-system</vt:lpstr>
      <vt:lpstr>Arial</vt:lpstr>
      <vt:lpstr>Arial Black</vt:lpstr>
      <vt:lpstr>Bahnschrift Light</vt:lpstr>
      <vt:lpstr>Calibri</vt:lpstr>
      <vt:lpstr>Calibri Light</vt:lpstr>
      <vt:lpstr>Open Sans</vt:lpstr>
      <vt:lpstr>Wingdings</vt:lpstr>
      <vt:lpstr>Office Theme</vt:lpstr>
      <vt:lpstr>PowerPoint Presentation</vt:lpstr>
      <vt:lpstr>TABLE OF CONTENTS</vt:lpstr>
      <vt:lpstr>INTRODUCTION</vt:lpstr>
      <vt:lpstr>HISTORY</vt:lpstr>
      <vt:lpstr>Contd…</vt:lpstr>
      <vt:lpstr>PowerPoint Presentation</vt:lpstr>
      <vt:lpstr>TYPES OF NIGHT VISION</vt:lpstr>
      <vt:lpstr>WORKING Of TECHNICAL NIGHT VISION</vt:lpstr>
      <vt:lpstr>PowerPoint Presentation</vt:lpstr>
      <vt:lpstr>CONTD….</vt:lpstr>
      <vt:lpstr>THERMAL IMAGING</vt:lpstr>
      <vt:lpstr>CONTD….</vt:lpstr>
      <vt:lpstr>NIGHT VISION DEVICES</vt:lpstr>
      <vt:lpstr>CONTD…..</vt:lpstr>
      <vt:lpstr>CONTD……</vt:lpstr>
      <vt:lpstr>GENERATIONS</vt:lpstr>
      <vt:lpstr>Generation 2:</vt:lpstr>
      <vt:lpstr>Generation 3:</vt:lpstr>
      <vt:lpstr>GENERATION 4:</vt:lpstr>
      <vt:lpstr>APPLICATION</vt:lpstr>
      <vt:lpstr>CONTD…</vt:lpstr>
      <vt:lpstr>CONTD…..</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Arijit Dalui</dc:creator>
  <cp:lastModifiedBy>Arijit Dalui</cp:lastModifiedBy>
  <cp:revision>44</cp:revision>
  <dcterms:created xsi:type="dcterms:W3CDTF">2020-12-31T01:19:58Z</dcterms:created>
  <dcterms:modified xsi:type="dcterms:W3CDTF">2021-02-20T02:58:28Z</dcterms:modified>
</cp:coreProperties>
</file>